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60" r:id="rId2"/>
  </p:sldMasterIdLst>
  <p:notesMasterIdLst>
    <p:notesMasterId r:id="rId40"/>
  </p:notesMasterIdLst>
  <p:handoutMasterIdLst>
    <p:handoutMasterId r:id="rId41"/>
  </p:handoutMasterIdLst>
  <p:sldIdLst>
    <p:sldId id="256" r:id="rId3"/>
    <p:sldId id="316" r:id="rId4"/>
    <p:sldId id="317" r:id="rId5"/>
    <p:sldId id="318" r:id="rId6"/>
    <p:sldId id="321" r:id="rId7"/>
    <p:sldId id="357" r:id="rId8"/>
    <p:sldId id="323" r:id="rId9"/>
    <p:sldId id="324" r:id="rId10"/>
    <p:sldId id="325" r:id="rId11"/>
    <p:sldId id="326" r:id="rId12"/>
    <p:sldId id="348" r:id="rId13"/>
    <p:sldId id="356" r:id="rId14"/>
    <p:sldId id="358" r:id="rId15"/>
    <p:sldId id="328" r:id="rId16"/>
    <p:sldId id="335" r:id="rId17"/>
    <p:sldId id="360" r:id="rId18"/>
    <p:sldId id="341" r:id="rId19"/>
    <p:sldId id="351" r:id="rId20"/>
    <p:sldId id="340" r:id="rId21"/>
    <p:sldId id="352" r:id="rId22"/>
    <p:sldId id="343" r:id="rId23"/>
    <p:sldId id="346" r:id="rId24"/>
    <p:sldId id="342" r:id="rId25"/>
    <p:sldId id="347" r:id="rId26"/>
    <p:sldId id="350" r:id="rId27"/>
    <p:sldId id="334" r:id="rId28"/>
    <p:sldId id="336" r:id="rId29"/>
    <p:sldId id="355" r:id="rId30"/>
    <p:sldId id="354" r:id="rId31"/>
    <p:sldId id="338" r:id="rId32"/>
    <p:sldId id="359" r:id="rId33"/>
    <p:sldId id="313" r:id="rId34"/>
    <p:sldId id="314" r:id="rId35"/>
    <p:sldId id="345" r:id="rId36"/>
    <p:sldId id="339" r:id="rId37"/>
    <p:sldId id="329" r:id="rId38"/>
    <p:sldId id="353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74B95BA6-DD3F-440E-860D-DE5B12A2D439}">
          <p14:sldIdLst>
            <p14:sldId id="256"/>
            <p14:sldId id="316"/>
            <p14:sldId id="317"/>
            <p14:sldId id="318"/>
            <p14:sldId id="321"/>
            <p14:sldId id="357"/>
            <p14:sldId id="323"/>
            <p14:sldId id="324"/>
          </p14:sldIdLst>
        </p14:section>
        <p14:section name="Our work" id="{B022AD40-F095-4D34-B68E-1559EE7EBF86}">
          <p14:sldIdLst>
            <p14:sldId id="325"/>
            <p14:sldId id="326"/>
            <p14:sldId id="348"/>
            <p14:sldId id="356"/>
            <p14:sldId id="358"/>
            <p14:sldId id="328"/>
            <p14:sldId id="335"/>
            <p14:sldId id="360"/>
            <p14:sldId id="341"/>
            <p14:sldId id="351"/>
            <p14:sldId id="340"/>
            <p14:sldId id="352"/>
            <p14:sldId id="343"/>
            <p14:sldId id="346"/>
            <p14:sldId id="342"/>
            <p14:sldId id="347"/>
            <p14:sldId id="350"/>
          </p14:sldIdLst>
        </p14:section>
        <p14:section name="New Scheduler" id="{72CF4C10-202F-4CD7-87B1-D2A9B4F354E8}">
          <p14:sldIdLst>
            <p14:sldId id="334"/>
            <p14:sldId id="336"/>
            <p14:sldId id="355"/>
            <p14:sldId id="354"/>
            <p14:sldId id="338"/>
          </p14:sldIdLst>
        </p14:section>
        <p14:section name="Hidden" id="{FCB711A0-DC27-4674-80F4-C1CB45E584A3}">
          <p14:sldIdLst>
            <p14:sldId id="359"/>
            <p14:sldId id="313"/>
            <p14:sldId id="314"/>
            <p14:sldId id="345"/>
            <p14:sldId id="339"/>
            <p14:sldId id="329"/>
            <p14:sldId id="35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E8AA2"/>
    <a:srgbClr val="D6320B"/>
    <a:srgbClr val="00A6D6"/>
    <a:srgbClr val="98DAEC"/>
    <a:srgbClr val="42BBDD"/>
    <a:srgbClr val="D69C0B"/>
    <a:srgbClr val="AEE2F0"/>
    <a:srgbClr val="D1EF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362" autoAdjust="0"/>
    <p:restoredTop sz="65805" autoAdjust="0"/>
  </p:normalViewPr>
  <p:slideViewPr>
    <p:cSldViewPr snapToGrid="0">
      <p:cViewPr>
        <p:scale>
          <a:sx n="100" d="100"/>
          <a:sy n="100" d="100"/>
        </p:scale>
        <p:origin x="912" y="39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50" d="100"/>
          <a:sy n="150" d="100"/>
        </p:scale>
        <p:origin x="2472" y="-365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20" Type="http://schemas.openxmlformats.org/officeDocument/2006/relationships/slide" Target="slides/slide18.xml"/><Relationship Id="rId41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8BF1833-6975-429C-9183-714EB1A6ABC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A79EA4-0F00-4A03-9719-9059B7A0279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B8881B-A1D3-4C57-8848-AF310D754CB8}" type="datetimeFigureOut">
              <a:rPr lang="en-GB" smtClean="0"/>
              <a:t>21/05/2020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39126B-56DF-43DC-B094-0F4771A20DF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5EFCA-826E-4DA8-A8E8-34A90E1E6E9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7FC4F8-5E15-45FE-81BC-C5030EDBF54B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38630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7E13D9-DB12-424B-A0B8-3D2EDA86849F}" type="datetimeFigureOut">
              <a:rPr lang="en-GB" smtClean="0"/>
              <a:t>21/05/2020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ADCBAA-299B-4552-9387-24D12127C082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26643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844262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956163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SAG is the bridge between tests and simulations</a:t>
            </a:r>
          </a:p>
          <a:p>
            <a:endParaRPr lang="en-GB" dirty="0"/>
          </a:p>
          <a:p>
            <a:pPr marL="171450" indent="-171450">
              <a:buFontTx/>
              <a:buChar char="-"/>
            </a:pPr>
            <a:r>
              <a:rPr lang="en-GB" dirty="0"/>
              <a:t>Accurate and relatively fast</a:t>
            </a:r>
          </a:p>
          <a:p>
            <a:pPr marL="171450" indent="-171450">
              <a:buFontTx/>
              <a:buChar char="-"/>
            </a:pPr>
            <a:r>
              <a:rPr lang="en-GB" dirty="0"/>
              <a:t>Explore space of possible schedules</a:t>
            </a:r>
          </a:p>
          <a:p>
            <a:pPr marL="171450" indent="-171450">
              <a:buFontTx/>
              <a:buChar char="-"/>
            </a:pPr>
            <a:r>
              <a:rPr lang="en-GB" dirty="0"/>
              <a:t>Model scheduler decisions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476450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Explain what variations does JLFP have with gang scheduling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14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738097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15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85402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16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703596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19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225618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26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267944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27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783214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30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7881738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SAG is the bridge between tests and simulations</a:t>
            </a:r>
          </a:p>
          <a:p>
            <a:endParaRPr lang="en-GB" dirty="0"/>
          </a:p>
          <a:p>
            <a:pPr marL="171450" indent="-171450">
              <a:buFontTx/>
              <a:buChar char="-"/>
            </a:pPr>
            <a:r>
              <a:rPr lang="en-GB" dirty="0"/>
              <a:t>Accurate and relatively fast</a:t>
            </a:r>
          </a:p>
          <a:p>
            <a:pPr marL="171450" indent="-171450">
              <a:buFontTx/>
              <a:buChar char="-"/>
            </a:pPr>
            <a:r>
              <a:rPr lang="en-GB" dirty="0"/>
              <a:t>Explore space of possible schedules</a:t>
            </a:r>
          </a:p>
          <a:p>
            <a:pPr marL="171450" indent="-171450">
              <a:buFontTx/>
              <a:buChar char="-"/>
            </a:pPr>
            <a:r>
              <a:rPr lang="en-GB" dirty="0"/>
              <a:t>Model scheduler decisions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31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071935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Multiple related threads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Execute them together as a “gang”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Form a single job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4080289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SAG is the bridge between tests and simulations</a:t>
            </a:r>
          </a:p>
          <a:p>
            <a:endParaRPr lang="en-GB" dirty="0"/>
          </a:p>
          <a:p>
            <a:pPr marL="171450" indent="-171450">
              <a:buFontTx/>
              <a:buChar char="-"/>
            </a:pPr>
            <a:r>
              <a:rPr lang="en-GB" dirty="0"/>
              <a:t>Accurate and relatively fast</a:t>
            </a:r>
          </a:p>
          <a:p>
            <a:pPr marL="171450" indent="-171450">
              <a:buFontTx/>
              <a:buChar char="-"/>
            </a:pPr>
            <a:r>
              <a:rPr lang="en-GB" dirty="0"/>
              <a:t>Explore space of possible schedules</a:t>
            </a:r>
          </a:p>
          <a:p>
            <a:pPr marL="171450" indent="-171450">
              <a:buFontTx/>
              <a:buChar char="-"/>
            </a:pPr>
            <a:r>
              <a:rPr lang="en-GB" dirty="0"/>
              <a:t>Model scheduler decisions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32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8638770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GB" dirty="0"/>
                  <a:t>Example of graph exploration:</a:t>
                </a:r>
              </a:p>
              <a:p>
                <a:endParaRPr lang="en-GB" dirty="0"/>
              </a:p>
              <a:p>
                <a:pPr marL="171450" indent="-171450">
                  <a:buFontTx/>
                  <a:buChar char="-"/>
                </a:pPr>
                <a:r>
                  <a:rPr lang="en-GB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dirty="0"/>
                  <a:t> goes first no deadline miss</a:t>
                </a:r>
              </a:p>
              <a:p>
                <a:pPr marL="171450" indent="-171450">
                  <a:buFontTx/>
                  <a:buChar char="-"/>
                </a:pPr>
                <a:r>
                  <a:rPr lang="en-GB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dirty="0"/>
                  <a:t> goes first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dirty="0"/>
                  <a:t> has a deadline miss later</a:t>
                </a:r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GB" dirty="0"/>
                  <a:t>Example of graph exploration:</a:t>
                </a:r>
              </a:p>
              <a:p>
                <a:endParaRPr lang="en-GB" dirty="0"/>
              </a:p>
              <a:p>
                <a:pPr marL="171450" indent="-171450">
                  <a:buFontTx/>
                  <a:buChar char="-"/>
                </a:pPr>
                <a:r>
                  <a:rPr lang="en-GB" dirty="0"/>
                  <a:t>If </a:t>
                </a:r>
                <a:r>
                  <a:rPr lang="en-GB" b="0" i="0">
                    <a:latin typeface="Cambria Math" panose="02040503050406030204" pitchFamily="18" charset="0"/>
                  </a:rPr>
                  <a:t>𝐽_1</a:t>
                </a:r>
                <a:r>
                  <a:rPr lang="en-GB" dirty="0"/>
                  <a:t> goes first no deadline miss</a:t>
                </a:r>
              </a:p>
              <a:p>
                <a:pPr marL="171450" indent="-171450">
                  <a:buFontTx/>
                  <a:buChar char="-"/>
                </a:pPr>
                <a:r>
                  <a:rPr lang="en-GB" dirty="0"/>
                  <a:t>If </a:t>
                </a:r>
                <a:r>
                  <a:rPr lang="en-GB" b="0" i="0">
                    <a:latin typeface="Cambria Math" panose="02040503050406030204" pitchFamily="18" charset="0"/>
                  </a:rPr>
                  <a:t>𝐽_2</a:t>
                </a:r>
                <a:r>
                  <a:rPr lang="en-GB" dirty="0"/>
                  <a:t> goes first then </a:t>
                </a:r>
                <a:r>
                  <a:rPr lang="en-GB" b="0" i="0">
                    <a:latin typeface="Cambria Math" panose="02040503050406030204" pitchFamily="18" charset="0"/>
                  </a:rPr>
                  <a:t>𝐽_1</a:t>
                </a:r>
                <a:r>
                  <a:rPr lang="en-GB" dirty="0"/>
                  <a:t> has a deadline miss later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33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9474558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35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6791274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36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760990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Gang looks worse but it actually has advantages: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Global scheduling would be pre-empted  when waiting for synchronization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Gang scheduling would busy wait and for the reply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Example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Parallel SAT solvers use multiple threads that synchronize regularly to share learned clauses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358476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Global scheduling would load the same data multiple times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Gang scheduling would load the data once for all the jobs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="1" dirty="0"/>
              <a:t>This is more evident in non-preemptive execution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134514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Three types: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Rigid gang: Number of cores fixed by programmer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Moldable gang: Number of cores between minimum and maximum. Scheduler chooses at scheduling time.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Malleable gang: Number of cores between minimum and maximum. Can vary during runtime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We choose moldable because: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Rigid can incur in loss of performance if not all cores are actually used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Malleable is hard to implement in reality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106724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Introduced in high-performance computing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Real-time: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Fixed-priority is not predictable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Fully-preemptive solutions: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Optimal scheduler for rigid gang but high number of preemptions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Moldable scheduler using moldable property to match deadlines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Bundled scheduling: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Precedence constraints modelled as a succession of bundles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LP definition  comes from here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What are the problems that we want to solve?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Gang scheduling works best in non-preemptive solutions but no-one else has worked on that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Rigid and moldable models have overhead when using precedence constraints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There are no good moldable schedulers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824682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Example, three bundles.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870280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Rigid gang reserves a whole block for the three bundles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Bundled scheduling creates three individual rigid bundles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Limited-Preemptive creates three individual moldable bundles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279904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15941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B0F26-C018-4475-8D5C-D38546A768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1122363"/>
            <a:ext cx="105156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20C3C9-E80E-4018-862E-DFB3C6F5DA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3602038"/>
            <a:ext cx="105156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E31EC9-AEA9-4B21-8C93-C0652A0ABF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38A22E1-EB92-4D54-BACA-04AA8A92E613}" type="datetime1">
              <a:rPr lang="en-GB" smtClean="0"/>
              <a:t>21/05/2020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C056A6-F03B-486B-9384-5438F28F10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BB6616-4D13-4823-A047-747DD71B8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565F0C3-D9E9-4961-A3A4-87F2116D4289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88574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13BB01-B048-446F-8BEE-C07156F28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A8E65C-5860-4424-AE89-3F6DBD5988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5D628A-7F7E-4580-A1EE-64CAE20665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BBACEA-79DB-4B06-B53C-1515C6E9AA2A}" type="datetime1">
              <a:rPr lang="en-GB" smtClean="0"/>
              <a:t>21/05/2020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1E5580-58FE-43BE-B895-CA3E687577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3DC36F-B23F-4B27-9039-852F535288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362895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F08473C-BE99-411A-83AD-5B1DFB65CA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74473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F8ADB4E-125B-42BD-B566-03D639C010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74473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698456-E8FC-4ADC-8BEA-5FBDE7930E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2A314-3A0B-49C4-ADB0-F8BBA4139E56}" type="datetime1">
              <a:rPr lang="en-GB" smtClean="0"/>
              <a:t>21/05/2020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4B0067-5992-46B9-8A1E-65391BF980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31E721-8B08-43CD-8518-0CF29AD1D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583699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B0F26-C018-4475-8D5C-D38546A768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1122363"/>
            <a:ext cx="105156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20C3C9-E80E-4018-862E-DFB3C6F5DA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3602038"/>
            <a:ext cx="105156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E31EC9-AEA9-4B21-8C93-C0652A0ABF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38A22E1-EB92-4D54-BACA-04AA8A92E613}" type="datetime1">
              <a:rPr lang="en-GB" smtClean="0"/>
              <a:t>21/05/2020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C056A6-F03B-486B-9384-5438F28F10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BB6616-4D13-4823-A047-747DD71B8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565F0C3-D9E9-4961-A3A4-87F2116D4289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88574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52BA4-F3ED-457B-AA83-F384104BB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AB5F60B-AC3F-4751-9F55-421333925D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51E27-F50C-4FD5-A040-64C12EA57AB4}" type="datetime1">
              <a:rPr lang="en-GB" smtClean="0"/>
              <a:t>21/05/2020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332F97-A202-4A47-A827-0FFA2B66B5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AC9CBC-A98D-48FC-B0E9-3649E8184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9737962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3DE55-9F76-49FE-86BD-1E8B88766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B8DBB0-1C2F-494B-9ED8-22218757F0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A47E90-2CDC-4088-A8E5-5B2BBFE2C1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0987B-0079-4EE9-8A70-14597C3743BC}" type="datetime1">
              <a:rPr lang="en-GB" smtClean="0"/>
              <a:t>21/05/2020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DAD877-73B1-4111-9DBF-128F450DDC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D07D27-5153-422E-9618-B9A5079FA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441066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3DE55-9F76-49FE-86BD-1E8B88766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B8DBB0-1C2F-494B-9ED8-22218757F0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A47E90-2CDC-4088-A8E5-5B2BBFE2C1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0987B-0079-4EE9-8A70-14597C3743BC}" type="datetime1">
              <a:rPr lang="en-GB" smtClean="0"/>
              <a:t>21/05/2020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DAD877-73B1-4111-9DBF-128F450DDC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D07D27-5153-422E-9618-B9A5079FA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441066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2C87D-B880-4ADC-9124-17E79F7C05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1DECED-6865-4FD7-BB30-426F238CFA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1125AF-0E82-462A-AB18-7ACDD06A9E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36FE2-9B88-4810-AC3E-E01CD02C2930}" type="datetime1">
              <a:rPr lang="en-GB" smtClean="0"/>
              <a:t>21/05/2020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15A38D-B0F1-4A35-BBF0-84603F5EE4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9E72C-AFBB-463F-B3B8-897E77502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065348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0F30C-D9EF-417A-BB30-C0B601FB01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73EA1D-39E1-4785-8201-0961743FEC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559301"/>
            <a:ext cx="5181600" cy="45256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6CD81D-F987-43E1-AC04-2BFEFFE04B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559301"/>
            <a:ext cx="5181600" cy="45256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A62BAA-AFFB-4046-94FC-A09C776F7C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368621-535E-44A6-A126-3F2534EA9A7B}" type="datetime1">
              <a:rPr lang="en-GB" smtClean="0"/>
              <a:t>21/05/2020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1151EF-F1F8-4ADF-959C-C8EF498A70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A413FE-70D7-470C-8DC9-4BA3847F2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270411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CC267-B81A-4C16-9004-87C3882B1A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F34182-1CD1-40F5-90BF-E8F9CDD3CA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B72BB1-CEE4-4E26-8222-1FC52BCA67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7"/>
            <a:ext cx="5157787" cy="35715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965AB69-5642-487F-9997-20B7F2C321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8DEA59-EB79-43FA-904D-D27398644C1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1" y="2505077"/>
            <a:ext cx="5183188" cy="35715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23C2370-C2D2-4438-90C7-050F3B5143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F5B32-CFB7-415D-9B96-9BE2AE3D1AAC}" type="datetime1">
              <a:rPr lang="en-GB" smtClean="0"/>
              <a:t>21/05/2020</a:t>
            </a:fld>
            <a:endParaRPr lang="en-GB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3C77980-2559-4526-8EE5-3238452BB3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A08436-8756-4349-9068-BEE3BD157C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528202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52BA4-F3ED-457B-AA83-F384104BB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AB5F60B-AC3F-4751-9F55-421333925D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51E27-F50C-4FD5-A040-64C12EA57AB4}" type="datetime1">
              <a:rPr lang="en-GB" smtClean="0"/>
              <a:t>21/05/2020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332F97-A202-4A47-A827-0FFA2B66B5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AC9CBC-A98D-48FC-B0E9-3649E8184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973796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16AFF6-E170-4FB6-8215-E7848DAE4A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0DBC3F-8614-44B4-9683-36A45BFFB7A1}" type="datetime1">
              <a:rPr lang="en-GB" smtClean="0"/>
              <a:t>21/05/2020</a:t>
            </a:fld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404BEC0-D301-4E8D-94B6-66BFACB9D8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DDD39B-ACC9-4BE5-809C-0D27E799B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357928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15DCB2-6C57-4AE3-B3BB-390832D867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58C0D1-D794-4975-9F3C-C648CDF04E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2A1876-7E30-4830-8465-8C5824ECBE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6A4FF7-E52B-4408-AE09-8519152BFB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91C06-D056-41B0-9F5F-5E90B83401B6}" type="datetime1">
              <a:rPr lang="en-GB" smtClean="0"/>
              <a:t>21/05/2020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9C2A34-DEA4-4413-9660-F204588DDC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E2AEC1-AA5A-45AB-A580-859BE5F8EF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789093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527212-D3D5-4E17-A2C0-D17F4C079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6F5672D-5E2D-4B29-95E2-049C8F57D24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544F36-3489-4D6F-B147-9160D37FE7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40233F-A86A-4775-BDFA-70A392D36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BFB93-9673-43A0-BDFE-39DE919D7FF9}" type="datetime1">
              <a:rPr lang="en-GB" smtClean="0"/>
              <a:t>21/05/2020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F2DFFC-202E-4369-80FE-B7AF6CA595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CFED85-59B0-4EC4-894D-5395D2AE0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681874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.png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7334E3F-BD1F-44E6-BCA5-BD99406F48FD}"/>
              </a:ext>
            </a:extLst>
          </p:cNvPr>
          <p:cNvSpPr/>
          <p:nvPr userDrawn="1"/>
        </p:nvSpPr>
        <p:spPr>
          <a:xfrm>
            <a:off x="0" y="6222112"/>
            <a:ext cx="12192000" cy="635888"/>
          </a:xfrm>
          <a:prstGeom prst="rect">
            <a:avLst/>
          </a:prstGeom>
          <a:solidFill>
            <a:srgbClr val="00A6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C5C9A93-EF6B-4541-9DBB-D2AE7161C5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14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8AABDD-2E86-447A-B64F-7A14EFE485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596046"/>
            <a:ext cx="10515600" cy="44811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1D195E-7E07-4EC9-903C-2E5BCD7515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260765" y="6356352"/>
            <a:ext cx="23206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1D06A54C-354E-461C-AA7A-CD74CDD91362}" type="datetime1">
              <a:rPr lang="en-GB" smtClean="0"/>
              <a:pPr/>
              <a:t>21/05/2020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BDB2F7-7243-4BF2-9A01-C783DB22E4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FAAA29-7895-46B9-80FE-F3E9AEFC4F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1" y="6356352"/>
            <a:ext cx="23206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6565F0C3-D9E9-4961-A3A4-87F2116D4289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B61E1CA-B643-4090-86EE-39CE194CEA07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lum/>
            <a:alphaModFix/>
          </a:blip>
          <a:srcRect r="47852"/>
          <a:stretch>
            <a:fillRect/>
          </a:stretch>
        </p:blipFill>
        <p:spPr>
          <a:xfrm>
            <a:off x="10840179" y="6224400"/>
            <a:ext cx="1260000" cy="6336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C7729B6-988A-4F71-9D88-D528542FBFD6}"/>
              </a:ext>
            </a:extLst>
          </p:cNvPr>
          <p:cNvSpPr txBox="1"/>
          <p:nvPr userDrawn="1"/>
        </p:nvSpPr>
        <p:spPr>
          <a:xfrm>
            <a:off x="133005" y="6264910"/>
            <a:ext cx="11277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150" sz="1400">
                <a:solidFill>
                  <a:schemeClr val="bg1"/>
                </a:solidFill>
              </a:rPr>
              <a:t>J</a:t>
            </a:r>
            <a:r>
              <a:rPr lang="en-GB" sz="1400" dirty="0">
                <a:solidFill>
                  <a:schemeClr val="bg1"/>
                </a:solidFill>
              </a:rPr>
              <a:t>o</a:t>
            </a:r>
            <a:r>
              <a:rPr lang="en-150" sz="1400">
                <a:solidFill>
                  <a:schemeClr val="bg1"/>
                </a:solidFill>
              </a:rPr>
              <a:t>a</a:t>
            </a:r>
            <a:r>
              <a:rPr lang="en-GB" sz="1400" dirty="0">
                <a:solidFill>
                  <a:schemeClr val="bg1"/>
                </a:solidFill>
              </a:rPr>
              <a:t>n</a:t>
            </a:r>
            <a:endParaRPr lang="en-150" sz="1400">
              <a:solidFill>
                <a:schemeClr val="bg1"/>
              </a:solidFill>
            </a:endParaRPr>
          </a:p>
          <a:p>
            <a:r>
              <a:rPr lang="en-GB" sz="1400" dirty="0">
                <a:solidFill>
                  <a:schemeClr val="bg1"/>
                </a:solidFill>
              </a:rPr>
              <a:t>M</a:t>
            </a:r>
            <a:r>
              <a:rPr lang="en-150" sz="1400">
                <a:solidFill>
                  <a:schemeClr val="bg1"/>
                </a:solidFill>
              </a:rPr>
              <a:t>a</a:t>
            </a:r>
            <a:r>
              <a:rPr lang="en-GB" sz="1400" dirty="0">
                <a:solidFill>
                  <a:schemeClr val="bg1"/>
                </a:solidFill>
              </a:rPr>
              <a:t>r</a:t>
            </a:r>
            <a:r>
              <a:rPr lang="en-150" sz="1400">
                <a:solidFill>
                  <a:schemeClr val="bg1"/>
                </a:solidFill>
              </a:rPr>
              <a:t>c</a:t>
            </a:r>
            <a:r>
              <a:rPr lang="en-GB" sz="1400" dirty="0">
                <a:solidFill>
                  <a:schemeClr val="bg1"/>
                </a:solidFill>
              </a:rPr>
              <a:t>è</a:t>
            </a:r>
            <a:r>
              <a:rPr lang="en-150" sz="1400">
                <a:solidFill>
                  <a:schemeClr val="bg1"/>
                </a:solidFill>
              </a:rPr>
              <a:t> </a:t>
            </a:r>
            <a:r>
              <a:rPr lang="en-GB" sz="1400" dirty="0">
                <a:solidFill>
                  <a:schemeClr val="bg1"/>
                </a:solidFill>
              </a:rPr>
              <a:t>i</a:t>
            </a:r>
            <a:r>
              <a:rPr lang="en-150" sz="1400">
                <a:solidFill>
                  <a:schemeClr val="bg1"/>
                </a:solidFill>
              </a:rPr>
              <a:t> </a:t>
            </a:r>
            <a:r>
              <a:rPr lang="en-GB" sz="1400" dirty="0">
                <a:solidFill>
                  <a:schemeClr val="bg1"/>
                </a:solidFill>
              </a:rPr>
              <a:t>I</a:t>
            </a:r>
            <a:r>
              <a:rPr lang="en-150" sz="1400">
                <a:solidFill>
                  <a:schemeClr val="bg1"/>
                </a:solidFill>
              </a:rPr>
              <a:t>g</a:t>
            </a:r>
            <a:r>
              <a:rPr lang="en-GB" sz="1400" dirty="0">
                <a:solidFill>
                  <a:schemeClr val="bg1"/>
                </a:solidFill>
              </a:rPr>
              <a:t>u</a:t>
            </a:r>
            <a:r>
              <a:rPr lang="en-150" sz="1400">
                <a:solidFill>
                  <a:schemeClr val="bg1"/>
                </a:solidFill>
              </a:rPr>
              <a:t>a</a:t>
            </a:r>
            <a:r>
              <a:rPr lang="en-GB" sz="1400" dirty="0">
                <a:solidFill>
                  <a:schemeClr val="bg1"/>
                </a:solidFill>
              </a:rPr>
              <a:t>l</a:t>
            </a:r>
          </a:p>
        </p:txBody>
      </p:sp>
    </p:spTree>
    <p:extLst>
      <p:ext uri="{BB962C8B-B14F-4D97-AF65-F5344CB8AC3E}">
        <p14:creationId xmlns:p14="http://schemas.microsoft.com/office/powerpoint/2010/main" val="40162693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00A6D6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Clr>
          <a:srgbClr val="00A6D6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Clr>
          <a:srgbClr val="00A6D6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Clr>
          <a:srgbClr val="00A6D6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Clr>
          <a:srgbClr val="00A6D6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Clr>
          <a:srgbClr val="00A6D6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7334E3F-BD1F-44E6-BCA5-BD99406F48FD}"/>
              </a:ext>
            </a:extLst>
          </p:cNvPr>
          <p:cNvSpPr/>
          <p:nvPr userDrawn="1"/>
        </p:nvSpPr>
        <p:spPr>
          <a:xfrm>
            <a:off x="0" y="6222112"/>
            <a:ext cx="12192000" cy="635888"/>
          </a:xfrm>
          <a:prstGeom prst="rect">
            <a:avLst/>
          </a:prstGeom>
          <a:solidFill>
            <a:srgbClr val="00A6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C5C9A93-EF6B-4541-9DBB-D2AE7161C5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14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8AABDD-2E86-447A-B64F-7A14EFE485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596044"/>
            <a:ext cx="10515600" cy="44811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1D195E-7E07-4EC9-903C-2E5BCD7515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260764" y="6356350"/>
            <a:ext cx="23206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1D06A54C-354E-461C-AA7A-CD74CDD91362}" type="datetime1">
              <a:rPr lang="en-GB" smtClean="0"/>
              <a:pPr/>
              <a:t>21/05/2020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BDB2F7-7243-4BF2-9A01-C783DB22E4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FAAA29-7895-46B9-80FE-F3E9AEFC4F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3206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6565F0C3-D9E9-4961-A3A4-87F2116D4289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B61E1CA-B643-4090-86EE-39CE194CEA0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lum/>
            <a:alphaModFix/>
          </a:blip>
          <a:srcRect r="47852"/>
          <a:stretch>
            <a:fillRect/>
          </a:stretch>
        </p:blipFill>
        <p:spPr>
          <a:xfrm>
            <a:off x="10840179" y="6224400"/>
            <a:ext cx="1260000" cy="6336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C7729B6-988A-4F71-9D88-D528542FBFD6}"/>
              </a:ext>
            </a:extLst>
          </p:cNvPr>
          <p:cNvSpPr txBox="1"/>
          <p:nvPr userDrawn="1"/>
        </p:nvSpPr>
        <p:spPr>
          <a:xfrm>
            <a:off x="133005" y="6264910"/>
            <a:ext cx="11277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150" sz="1400">
                <a:solidFill>
                  <a:schemeClr val="bg1"/>
                </a:solidFill>
              </a:rPr>
              <a:t>J</a:t>
            </a:r>
            <a:r>
              <a:rPr lang="en-GB" sz="1400" dirty="0">
                <a:solidFill>
                  <a:schemeClr val="bg1"/>
                </a:solidFill>
              </a:rPr>
              <a:t>o</a:t>
            </a:r>
            <a:r>
              <a:rPr lang="en-150" sz="1400">
                <a:solidFill>
                  <a:schemeClr val="bg1"/>
                </a:solidFill>
              </a:rPr>
              <a:t>a</a:t>
            </a:r>
            <a:r>
              <a:rPr lang="en-GB" sz="1400" dirty="0">
                <a:solidFill>
                  <a:schemeClr val="bg1"/>
                </a:solidFill>
              </a:rPr>
              <a:t>n</a:t>
            </a:r>
            <a:endParaRPr lang="en-150" sz="1400">
              <a:solidFill>
                <a:schemeClr val="bg1"/>
              </a:solidFill>
            </a:endParaRPr>
          </a:p>
          <a:p>
            <a:r>
              <a:rPr lang="en-GB" sz="1400" dirty="0">
                <a:solidFill>
                  <a:schemeClr val="bg1"/>
                </a:solidFill>
              </a:rPr>
              <a:t>M</a:t>
            </a:r>
            <a:r>
              <a:rPr lang="en-150" sz="1400">
                <a:solidFill>
                  <a:schemeClr val="bg1"/>
                </a:solidFill>
              </a:rPr>
              <a:t>a</a:t>
            </a:r>
            <a:r>
              <a:rPr lang="en-GB" sz="1400" dirty="0">
                <a:solidFill>
                  <a:schemeClr val="bg1"/>
                </a:solidFill>
              </a:rPr>
              <a:t>r</a:t>
            </a:r>
            <a:r>
              <a:rPr lang="en-150" sz="1400">
                <a:solidFill>
                  <a:schemeClr val="bg1"/>
                </a:solidFill>
              </a:rPr>
              <a:t>c</a:t>
            </a:r>
            <a:r>
              <a:rPr lang="en-GB" sz="1400" dirty="0">
                <a:solidFill>
                  <a:schemeClr val="bg1"/>
                </a:solidFill>
              </a:rPr>
              <a:t>è</a:t>
            </a:r>
            <a:r>
              <a:rPr lang="en-150" sz="1400">
                <a:solidFill>
                  <a:schemeClr val="bg1"/>
                </a:solidFill>
              </a:rPr>
              <a:t> </a:t>
            </a:r>
            <a:r>
              <a:rPr lang="en-GB" sz="1400" dirty="0">
                <a:solidFill>
                  <a:schemeClr val="bg1"/>
                </a:solidFill>
              </a:rPr>
              <a:t>i</a:t>
            </a:r>
            <a:r>
              <a:rPr lang="en-150" sz="1400">
                <a:solidFill>
                  <a:schemeClr val="bg1"/>
                </a:solidFill>
              </a:rPr>
              <a:t> </a:t>
            </a:r>
            <a:r>
              <a:rPr lang="en-GB" sz="1400" dirty="0">
                <a:solidFill>
                  <a:schemeClr val="bg1"/>
                </a:solidFill>
              </a:rPr>
              <a:t>I</a:t>
            </a:r>
            <a:r>
              <a:rPr lang="en-150" sz="1400">
                <a:solidFill>
                  <a:schemeClr val="bg1"/>
                </a:solidFill>
              </a:rPr>
              <a:t>g</a:t>
            </a:r>
            <a:r>
              <a:rPr lang="en-GB" sz="1400" dirty="0">
                <a:solidFill>
                  <a:schemeClr val="bg1"/>
                </a:solidFill>
              </a:rPr>
              <a:t>u</a:t>
            </a:r>
            <a:r>
              <a:rPr lang="en-150" sz="1400">
                <a:solidFill>
                  <a:schemeClr val="bg1"/>
                </a:solidFill>
              </a:rPr>
              <a:t>a</a:t>
            </a:r>
            <a:r>
              <a:rPr lang="en-GB" sz="1400" dirty="0">
                <a:solidFill>
                  <a:schemeClr val="bg1"/>
                </a:solidFill>
              </a:rPr>
              <a:t>l</a:t>
            </a:r>
          </a:p>
        </p:txBody>
      </p:sp>
    </p:spTree>
    <p:extLst>
      <p:ext uri="{BB962C8B-B14F-4D97-AF65-F5344CB8AC3E}">
        <p14:creationId xmlns:p14="http://schemas.microsoft.com/office/powerpoint/2010/main" val="40162693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2" r:id="rId2"/>
    <p:sldLayoutId id="2147483661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00A6D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00A6D6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A6D6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A6D6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A6D6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A6D6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hyperlink" Target="https://bricks.stackexchange.com/questions/1432/how-to-build-bridge-using-4-5-12v-train-rails-from-1969-lego-brochure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28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530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31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5.png"/><Relationship Id="rId11" Type="http://schemas.openxmlformats.org/officeDocument/2006/relationships/image" Target="../media/image520.png"/><Relationship Id="rId5" Type="http://schemas.openxmlformats.org/officeDocument/2006/relationships/image" Target="../media/image24.png"/><Relationship Id="rId15" Type="http://schemas.openxmlformats.org/officeDocument/2006/relationships/image" Target="../media/image30.png"/><Relationship Id="rId10" Type="http://schemas.openxmlformats.org/officeDocument/2006/relationships/image" Target="../media/image510.png"/><Relationship Id="rId4" Type="http://schemas.openxmlformats.org/officeDocument/2006/relationships/image" Target="../media/image23.png"/><Relationship Id="rId9" Type="http://schemas.openxmlformats.org/officeDocument/2006/relationships/image" Target="../media/image500.png"/><Relationship Id="rId1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2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33.png"/><Relationship Id="rId9" Type="http://schemas.openxmlformats.org/officeDocument/2006/relationships/image" Target="../media/image4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0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2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660.png"/><Relationship Id="rId3" Type="http://schemas.openxmlformats.org/officeDocument/2006/relationships/image" Target="../media/image440.png"/><Relationship Id="rId7" Type="http://schemas.openxmlformats.org/officeDocument/2006/relationships/image" Target="../media/image65.png"/><Relationship Id="rId12" Type="http://schemas.openxmlformats.org/officeDocument/2006/relationships/image" Target="../media/image650.png"/><Relationship Id="rId17" Type="http://schemas.openxmlformats.org/officeDocument/2006/relationships/image" Target="../media/image570.pn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560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4.png"/><Relationship Id="rId11" Type="http://schemas.openxmlformats.org/officeDocument/2006/relationships/image" Target="../media/image640.png"/><Relationship Id="rId5" Type="http://schemas.openxmlformats.org/officeDocument/2006/relationships/image" Target="../media/image63.png"/><Relationship Id="rId15" Type="http://schemas.openxmlformats.org/officeDocument/2006/relationships/image" Target="../media/image550.png"/><Relationship Id="rId10" Type="http://schemas.openxmlformats.org/officeDocument/2006/relationships/image" Target="../media/image630.png"/><Relationship Id="rId4" Type="http://schemas.openxmlformats.org/officeDocument/2006/relationships/image" Target="../media/image23.png"/><Relationship Id="rId9" Type="http://schemas.openxmlformats.org/officeDocument/2006/relationships/image" Target="../media/image67.png"/><Relationship Id="rId14" Type="http://schemas.openxmlformats.org/officeDocument/2006/relationships/image" Target="../media/image54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77.png"/><Relationship Id="rId18" Type="http://schemas.openxmlformats.org/officeDocument/2006/relationships/image" Target="../media/image82.png"/><Relationship Id="rId3" Type="http://schemas.openxmlformats.org/officeDocument/2006/relationships/image" Target="../media/image68.png"/><Relationship Id="rId21" Type="http://schemas.openxmlformats.org/officeDocument/2006/relationships/image" Target="../media/image210.png"/><Relationship Id="rId7" Type="http://schemas.openxmlformats.org/officeDocument/2006/relationships/image" Target="../media/image72.png"/><Relationship Id="rId12" Type="http://schemas.openxmlformats.org/officeDocument/2006/relationships/image" Target="../media/image130.png"/><Relationship Id="rId17" Type="http://schemas.openxmlformats.org/officeDocument/2006/relationships/image" Target="../media/image81.png"/><Relationship Id="rId2" Type="http://schemas.openxmlformats.org/officeDocument/2006/relationships/notesSlide" Target="../notesSlides/notesSlide21.xml"/><Relationship Id="rId16" Type="http://schemas.openxmlformats.org/officeDocument/2006/relationships/image" Target="../media/image80.png"/><Relationship Id="rId20" Type="http://schemas.openxmlformats.org/officeDocument/2006/relationships/image" Target="../media/image2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11" Type="http://schemas.openxmlformats.org/officeDocument/2006/relationships/image" Target="../media/image76.png"/><Relationship Id="rId5" Type="http://schemas.openxmlformats.org/officeDocument/2006/relationships/image" Target="../media/image70.png"/><Relationship Id="rId15" Type="http://schemas.openxmlformats.org/officeDocument/2006/relationships/image" Target="../media/image79.png"/><Relationship Id="rId23" Type="http://schemas.openxmlformats.org/officeDocument/2006/relationships/image" Target="../media/image230.png"/><Relationship Id="rId10" Type="http://schemas.openxmlformats.org/officeDocument/2006/relationships/image" Target="../media/image75.png"/><Relationship Id="rId19" Type="http://schemas.openxmlformats.org/officeDocument/2006/relationships/image" Target="../media/image180.png"/><Relationship Id="rId4" Type="http://schemas.openxmlformats.org/officeDocument/2006/relationships/image" Target="../media/image69.png"/><Relationship Id="rId9" Type="http://schemas.openxmlformats.org/officeDocument/2006/relationships/image" Target="../media/image74.png"/><Relationship Id="rId14" Type="http://schemas.openxmlformats.org/officeDocument/2006/relationships/image" Target="../media/image78.png"/><Relationship Id="rId22" Type="http://schemas.openxmlformats.org/officeDocument/2006/relationships/image" Target="../media/image220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5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77C53-EBEA-4664-8702-AA18DE2C15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noProof="0" dirty="0"/>
              <a:t>Scheduling Analysis of Limited-Preemptive M</a:t>
            </a:r>
            <a:r>
              <a:rPr lang="en-150" noProof="0" dirty="0"/>
              <a:t>o</a:t>
            </a:r>
            <a:r>
              <a:rPr lang="en-GB" noProof="0" dirty="0"/>
              <a:t>l</a:t>
            </a:r>
            <a:r>
              <a:rPr lang="en-150" noProof="0" dirty="0"/>
              <a:t>d</a:t>
            </a:r>
            <a:r>
              <a:rPr lang="en-GB" noProof="0" dirty="0"/>
              <a:t>a</a:t>
            </a:r>
            <a:r>
              <a:rPr lang="en-150" noProof="0" dirty="0"/>
              <a:t>b</a:t>
            </a:r>
            <a:r>
              <a:rPr lang="en-GB" noProof="0" dirty="0"/>
              <a:t>l</a:t>
            </a:r>
            <a:r>
              <a:rPr lang="en-150" noProof="0" dirty="0"/>
              <a:t>e</a:t>
            </a:r>
            <a:r>
              <a:rPr lang="en-GB" noProof="0" dirty="0"/>
              <a:t> Gang Tasks</a:t>
            </a:r>
            <a:endParaRPr lang="en-GB" b="1" noProof="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FE3B9B-6215-43CC-87C3-A955B632325E}"/>
              </a:ext>
            </a:extLst>
          </p:cNvPr>
          <p:cNvSpPr txBox="1"/>
          <p:nvPr/>
        </p:nvSpPr>
        <p:spPr>
          <a:xfrm>
            <a:off x="4057477" y="5747350"/>
            <a:ext cx="40770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20</a:t>
            </a:r>
            <a:r>
              <a:rPr lang="en-GB" baseline="30000" dirty="0"/>
              <a:t>th</a:t>
            </a:r>
            <a:r>
              <a:rPr lang="en-GB" dirty="0"/>
              <a:t> of May</a:t>
            </a:r>
            <a:r>
              <a:rPr lang="en-150" dirty="0"/>
              <a:t>, 2020</a:t>
            </a:r>
            <a:endParaRPr lang="en-GB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40D7EC06-78C5-4612-BDC9-60717D381D56}"/>
              </a:ext>
            </a:extLst>
          </p:cNvPr>
          <p:cNvSpPr txBox="1">
            <a:spLocks/>
          </p:cNvSpPr>
          <p:nvPr/>
        </p:nvSpPr>
        <p:spPr>
          <a:xfrm>
            <a:off x="7991912" y="3777179"/>
            <a:ext cx="2562139" cy="399511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A6D6"/>
              </a:buClr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dirty="0"/>
              <a:t>Geoffrey Nelissen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75484DE7-4255-4220-AEE5-E46B6C12CE63}"/>
              </a:ext>
            </a:extLst>
          </p:cNvPr>
          <p:cNvSpPr txBox="1">
            <a:spLocks/>
          </p:cNvSpPr>
          <p:nvPr/>
        </p:nvSpPr>
        <p:spPr>
          <a:xfrm>
            <a:off x="7991913" y="4211660"/>
            <a:ext cx="2562139" cy="399511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A6D6"/>
              </a:buClr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dirty="0"/>
              <a:t>Mitra Nasri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1D54808-BE4F-46C9-903F-9981A57E2434}"/>
              </a:ext>
            </a:extLst>
          </p:cNvPr>
          <p:cNvGrpSpPr/>
          <p:nvPr/>
        </p:nvGrpSpPr>
        <p:grpSpPr>
          <a:xfrm>
            <a:off x="1126396" y="3601613"/>
            <a:ext cx="2562139" cy="837577"/>
            <a:chOff x="2252792" y="3601191"/>
            <a:chExt cx="2562139" cy="837577"/>
          </a:xfrm>
        </p:grpSpPr>
        <p:sp>
          <p:nvSpPr>
            <p:cNvPr id="8" name="Subtitle 2">
              <a:extLst>
                <a:ext uri="{FF2B5EF4-FFF2-40B4-BE49-F238E27FC236}">
                  <a16:creationId xmlns:a16="http://schemas.microsoft.com/office/drawing/2014/main" id="{303CF2CC-A6AE-4A40-9685-613E4A3C224C}"/>
                </a:ext>
              </a:extLst>
            </p:cNvPr>
            <p:cNvSpPr txBox="1">
              <a:spLocks/>
            </p:cNvSpPr>
            <p:nvPr/>
          </p:nvSpPr>
          <p:spPr>
            <a:xfrm>
              <a:off x="2252792" y="3601191"/>
              <a:ext cx="2562139" cy="399511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lnSpcReduction="10000"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rgbClr val="00A6D6"/>
                </a:buClr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A6D6"/>
                </a:buClr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A6D6"/>
                </a:buClr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A6D6"/>
                </a:buClr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A6D6"/>
                </a:buClr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150" dirty="0"/>
                <a:t>Joan Marcè i Igual</a:t>
              </a:r>
              <a:endParaRPr lang="en-GB" dirty="0"/>
            </a:p>
          </p:txBody>
        </p:sp>
        <p:pic>
          <p:nvPicPr>
            <p:cNvPr id="9" name="Picture 8" descr="A picture containing clock&#10;&#10;Description automatically generated">
              <a:extLst>
                <a:ext uri="{FF2B5EF4-FFF2-40B4-BE49-F238E27FC236}">
                  <a16:creationId xmlns:a16="http://schemas.microsoft.com/office/drawing/2014/main" id="{6FB814C4-0B1A-4F92-9A25-63F1FE3666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29436" y="3980968"/>
              <a:ext cx="1208852" cy="457800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71932CA7-2A3D-4DB8-A419-298BDC4F3B92}"/>
              </a:ext>
            </a:extLst>
          </p:cNvPr>
          <p:cNvSpPr txBox="1"/>
          <p:nvPr/>
        </p:nvSpPr>
        <p:spPr>
          <a:xfrm>
            <a:off x="6096000" y="3777179"/>
            <a:ext cx="1895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Daily Supervisor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569EE60-F1D3-4453-95A4-33E271149A1C}"/>
              </a:ext>
            </a:extLst>
          </p:cNvPr>
          <p:cNvSpPr txBox="1"/>
          <p:nvPr/>
        </p:nvSpPr>
        <p:spPr>
          <a:xfrm>
            <a:off x="6096000" y="4211660"/>
            <a:ext cx="1895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Co-supervisor</a:t>
            </a:r>
          </a:p>
        </p:txBody>
      </p:sp>
    </p:spTree>
    <p:extLst>
      <p:ext uri="{BB962C8B-B14F-4D97-AF65-F5344CB8AC3E}">
        <p14:creationId xmlns:p14="http://schemas.microsoft.com/office/powerpoint/2010/main" val="22971387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70C6E-572A-41C8-A2C6-BE42B94BB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Project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88924B-E360-4C4B-A683-0F4EB1C764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spcAft>
                <a:spcPts val="3600"/>
              </a:spcAft>
              <a:buFont typeface="+mj-lt"/>
              <a:buAutoNum type="arabicPeriod"/>
            </a:pPr>
            <a:r>
              <a:rPr lang="en-GB" noProof="0" dirty="0"/>
              <a:t>Design </a:t>
            </a:r>
            <a:r>
              <a:rPr lang="en-GB" dirty="0"/>
              <a:t>an accurate </a:t>
            </a:r>
            <a:r>
              <a:rPr lang="en-GB" noProof="0" dirty="0"/>
              <a:t>schedulability </a:t>
            </a:r>
            <a:r>
              <a:rPr lang="en-GB" noProof="0" dirty="0">
                <a:solidFill>
                  <a:srgbClr val="C00000"/>
                </a:solidFill>
              </a:rPr>
              <a:t>analysis</a:t>
            </a:r>
            <a:r>
              <a:rPr lang="en-GB" noProof="0" dirty="0"/>
              <a:t> for limited-preemptive </a:t>
            </a:r>
            <a:r>
              <a:rPr lang="en-GB" noProof="0" dirty="0">
                <a:solidFill>
                  <a:srgbClr val="C00000"/>
                </a:solidFill>
              </a:rPr>
              <a:t>moldable</a:t>
            </a:r>
            <a:r>
              <a:rPr lang="en-GB" noProof="0" dirty="0"/>
              <a:t> </a:t>
            </a:r>
            <a:r>
              <a:rPr lang="en-GB" noProof="0" dirty="0">
                <a:solidFill>
                  <a:srgbClr val="C00000"/>
                </a:solidFill>
              </a:rPr>
              <a:t>gang tasks </a:t>
            </a:r>
            <a:r>
              <a:rPr lang="en-GB" noProof="0" dirty="0"/>
              <a:t>using </a:t>
            </a:r>
            <a:r>
              <a:rPr lang="en-GB" noProof="0" dirty="0">
                <a:solidFill>
                  <a:srgbClr val="C00000"/>
                </a:solidFill>
              </a:rPr>
              <a:t>schedule abstraction graph</a:t>
            </a:r>
          </a:p>
          <a:p>
            <a:pPr marL="514350" indent="-514350">
              <a:spcAft>
                <a:spcPts val="3600"/>
              </a:spcAft>
              <a:buFont typeface="+mj-lt"/>
              <a:buAutoNum type="arabicPeriod"/>
            </a:pPr>
            <a:r>
              <a:rPr lang="en-GB" noProof="0" dirty="0"/>
              <a:t>Propose a </a:t>
            </a:r>
            <a:r>
              <a:rPr lang="en-GB" noProof="0" dirty="0">
                <a:solidFill>
                  <a:srgbClr val="C00000"/>
                </a:solidFill>
              </a:rPr>
              <a:t>new scheduling algorithm </a:t>
            </a:r>
            <a:r>
              <a:rPr lang="en-GB" noProof="0" dirty="0"/>
              <a:t>to improve the schedulability of limited-preemptive </a:t>
            </a:r>
            <a:r>
              <a:rPr lang="en-GB" noProof="0" dirty="0">
                <a:solidFill>
                  <a:srgbClr val="C00000"/>
                </a:solidFill>
              </a:rPr>
              <a:t>moldable gang tasks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6DA1E5-3AAC-4F49-9C97-80AE97159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56890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crack">
            <a:extLst>
              <a:ext uri="{FF2B5EF4-FFF2-40B4-BE49-F238E27FC236}">
                <a16:creationId xmlns:a16="http://schemas.microsoft.com/office/drawing/2014/main" id="{8D0D7CE5-44D2-414D-8914-9BF805B28E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0800000">
            <a:off x="6843045" y="1275959"/>
            <a:ext cx="1847184" cy="56202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A4D953D-18B3-4ED8-9A45-8E1463D8E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Scheduling analysis state of the art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FBCA36-B18C-48FD-AE89-C5636B27A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11</a:t>
            </a:fld>
            <a:endParaRPr lang="en-GB" dirty="0"/>
          </a:p>
        </p:txBody>
      </p:sp>
      <p:grpSp>
        <p:nvGrpSpPr>
          <p:cNvPr id="19" name="Closed-form">
            <a:extLst>
              <a:ext uri="{FF2B5EF4-FFF2-40B4-BE49-F238E27FC236}">
                <a16:creationId xmlns:a16="http://schemas.microsoft.com/office/drawing/2014/main" id="{ADF9877A-50E0-4E07-8E55-71C18FD61B25}"/>
              </a:ext>
            </a:extLst>
          </p:cNvPr>
          <p:cNvGrpSpPr/>
          <p:nvPr/>
        </p:nvGrpSpPr>
        <p:grpSpPr>
          <a:xfrm>
            <a:off x="833841" y="3598814"/>
            <a:ext cx="2915191" cy="1663422"/>
            <a:chOff x="3731624" y="3909067"/>
            <a:chExt cx="2915191" cy="1663422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C7E68FA0-A4D2-4F33-97FE-F3C84540D738}"/>
                </a:ext>
              </a:extLst>
            </p:cNvPr>
            <p:cNvSpPr/>
            <p:nvPr/>
          </p:nvSpPr>
          <p:spPr>
            <a:xfrm>
              <a:off x="3731624" y="3909067"/>
              <a:ext cx="2915191" cy="74022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>
                  <a:solidFill>
                    <a:srgbClr val="D6320B"/>
                  </a:solidFill>
                </a:rPr>
                <a:t>Closed-form analyses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9652452-E2C9-4169-8FB7-B65588674E23}"/>
                </a:ext>
              </a:extLst>
            </p:cNvPr>
            <p:cNvSpPr/>
            <p:nvPr/>
          </p:nvSpPr>
          <p:spPr>
            <a:xfrm>
              <a:off x="3882934" y="4649159"/>
              <a:ext cx="2612570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indent="-342900">
                <a:buClr>
                  <a:srgbClr val="00B050"/>
                </a:buClr>
                <a:buFont typeface="Calibri" panose="020F0502020204030204" pitchFamily="34" charset="0"/>
                <a:buChar char="+"/>
              </a:pPr>
              <a:r>
                <a:rPr lang="en-GB" dirty="0">
                  <a:solidFill>
                    <a:srgbClr val="00B050"/>
                  </a:solidFill>
                </a:rPr>
                <a:t>Fast</a:t>
              </a:r>
            </a:p>
            <a:p>
              <a:pPr marL="342900" indent="-342900">
                <a:buClr>
                  <a:srgbClr val="FF0000"/>
                </a:buClr>
                <a:buFont typeface="Calibri" panose="020F0502020204030204" pitchFamily="34" charset="0"/>
                <a:buChar char="−"/>
              </a:pPr>
              <a:r>
                <a:rPr lang="en-GB" dirty="0">
                  <a:solidFill>
                    <a:srgbClr val="FF0000"/>
                  </a:solidFill>
                </a:rPr>
                <a:t>Pessimist</a:t>
              </a:r>
            </a:p>
            <a:p>
              <a:pPr marL="342900" indent="-342900">
                <a:buClr>
                  <a:srgbClr val="FF0000"/>
                </a:buClr>
                <a:buFont typeface="Calibri" panose="020F0502020204030204" pitchFamily="34" charset="0"/>
                <a:buChar char="−"/>
              </a:pPr>
              <a:r>
                <a:rPr lang="en-GB" dirty="0">
                  <a:solidFill>
                    <a:srgbClr val="FF0000"/>
                  </a:solidFill>
                </a:rPr>
                <a:t>Hard to extend</a:t>
              </a:r>
            </a:p>
          </p:txBody>
        </p:sp>
      </p:grpSp>
      <p:grpSp>
        <p:nvGrpSpPr>
          <p:cNvPr id="31" name="Exact tests">
            <a:extLst>
              <a:ext uri="{FF2B5EF4-FFF2-40B4-BE49-F238E27FC236}">
                <a16:creationId xmlns:a16="http://schemas.microsoft.com/office/drawing/2014/main" id="{43ECCDD5-2987-4969-809F-FAECB190E0B6}"/>
              </a:ext>
            </a:extLst>
          </p:cNvPr>
          <p:cNvGrpSpPr/>
          <p:nvPr/>
        </p:nvGrpSpPr>
        <p:grpSpPr>
          <a:xfrm>
            <a:off x="833845" y="1788612"/>
            <a:ext cx="2915191" cy="1663558"/>
            <a:chOff x="1088573" y="2701984"/>
            <a:chExt cx="2915191" cy="1663558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469CF52-D0DF-45C3-97C0-DAC80EF6FBEB}"/>
                </a:ext>
              </a:extLst>
            </p:cNvPr>
            <p:cNvSpPr/>
            <p:nvPr/>
          </p:nvSpPr>
          <p:spPr>
            <a:xfrm>
              <a:off x="1239879" y="3442212"/>
              <a:ext cx="2612570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indent="-342900">
                <a:buClr>
                  <a:srgbClr val="00B050"/>
                </a:buClr>
                <a:buFont typeface="Calibri" panose="020F0502020204030204" pitchFamily="34" charset="0"/>
                <a:buChar char="+"/>
              </a:pPr>
              <a:r>
                <a:rPr lang="en-GB" dirty="0">
                  <a:solidFill>
                    <a:srgbClr val="00B050"/>
                  </a:solidFill>
                </a:rPr>
                <a:t>Accurate</a:t>
              </a:r>
            </a:p>
            <a:p>
              <a:pPr marL="342900" indent="-342900">
                <a:buClr>
                  <a:srgbClr val="00B050"/>
                </a:buClr>
                <a:buFont typeface="Calibri" panose="020F0502020204030204" pitchFamily="34" charset="0"/>
                <a:buChar char="+"/>
              </a:pPr>
              <a:r>
                <a:rPr lang="en-GB" dirty="0">
                  <a:solidFill>
                    <a:srgbClr val="00B050"/>
                  </a:solidFill>
                </a:rPr>
                <a:t>Easy to extend</a:t>
              </a:r>
            </a:p>
            <a:p>
              <a:pPr marL="342900" indent="-342900">
                <a:buClr>
                  <a:srgbClr val="FF0000"/>
                </a:buClr>
                <a:buFont typeface="Calibri" panose="020F0502020204030204" pitchFamily="34" charset="0"/>
                <a:buChar char="−"/>
              </a:pPr>
              <a:r>
                <a:rPr lang="en-GB" dirty="0">
                  <a:solidFill>
                    <a:srgbClr val="FF0000"/>
                  </a:solidFill>
                </a:rPr>
                <a:t>Not scalable</a:t>
              </a: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4651C6CE-8EFC-4FBF-B0D1-2855A7189495}"/>
                </a:ext>
              </a:extLst>
            </p:cNvPr>
            <p:cNvSpPr/>
            <p:nvPr/>
          </p:nvSpPr>
          <p:spPr>
            <a:xfrm>
              <a:off x="1088573" y="2701984"/>
              <a:ext cx="2915191" cy="74022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>
                  <a:solidFill>
                    <a:srgbClr val="D6320B"/>
                  </a:solidFill>
                </a:rPr>
                <a:t>Exact tests </a:t>
              </a:r>
              <a:r>
                <a:rPr lang="en-GB" sz="2000" dirty="0"/>
                <a:t>in </a:t>
              </a:r>
              <a:r>
                <a:rPr lang="en-GB" sz="2000" dirty="0">
                  <a:solidFill>
                    <a:srgbClr val="D6320B"/>
                  </a:solidFill>
                </a:rPr>
                <a:t>generic formal</a:t>
              </a:r>
              <a:r>
                <a:rPr lang="en-GB" sz="2000" dirty="0"/>
                <a:t> verification tools</a:t>
              </a:r>
            </a:p>
          </p:txBody>
        </p:sp>
      </p:grpSp>
      <p:grpSp>
        <p:nvGrpSpPr>
          <p:cNvPr id="17" name="SAG">
            <a:extLst>
              <a:ext uri="{FF2B5EF4-FFF2-40B4-BE49-F238E27FC236}">
                <a16:creationId xmlns:a16="http://schemas.microsoft.com/office/drawing/2014/main" id="{A20F3AC9-8383-4A67-9242-62B8EAD92A1C}"/>
              </a:ext>
            </a:extLst>
          </p:cNvPr>
          <p:cNvGrpSpPr/>
          <p:nvPr/>
        </p:nvGrpSpPr>
        <p:grpSpPr>
          <a:xfrm>
            <a:off x="5421073" y="2146427"/>
            <a:ext cx="3189528" cy="1395279"/>
            <a:chOff x="4406531" y="1910174"/>
            <a:chExt cx="3189528" cy="1395279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A63B945E-90AD-46C3-91C4-910B157C8B94}"/>
                </a:ext>
              </a:extLst>
            </p:cNvPr>
            <p:cNvSpPr/>
            <p:nvPr/>
          </p:nvSpPr>
          <p:spPr>
            <a:xfrm>
              <a:off x="4406531" y="1910174"/>
              <a:ext cx="3189528" cy="74022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/>
                <a:t>Response-time analysis using </a:t>
              </a:r>
              <a:r>
                <a:rPr lang="en-GB" sz="2000" dirty="0">
                  <a:solidFill>
                    <a:srgbClr val="D6320B"/>
                  </a:solidFill>
                </a:rPr>
                <a:t>schedule abstraction</a:t>
              </a:r>
              <a:r>
                <a:rPr lang="en-GB" sz="1600" baseline="30000" dirty="0"/>
                <a:t>[1]</a:t>
              </a:r>
              <a:endParaRPr lang="en-GB" sz="2000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C6F93F7-221F-49B9-81C8-9851C8521F43}"/>
                </a:ext>
              </a:extLst>
            </p:cNvPr>
            <p:cNvSpPr/>
            <p:nvPr/>
          </p:nvSpPr>
          <p:spPr>
            <a:xfrm>
              <a:off x="4695009" y="2650402"/>
              <a:ext cx="2612571" cy="65505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indent="-342900">
                <a:lnSpc>
                  <a:spcPct val="90000"/>
                </a:lnSpc>
                <a:spcBef>
                  <a:spcPts val="500"/>
                </a:spcBef>
                <a:buClr>
                  <a:srgbClr val="00B050"/>
                </a:buClr>
                <a:buFont typeface="Calibri" panose="020F0502020204030204" pitchFamily="34" charset="0"/>
                <a:buChar char="+"/>
              </a:pPr>
              <a:r>
                <a:rPr lang="en-GB" dirty="0">
                  <a:solidFill>
                    <a:srgbClr val="00B050"/>
                  </a:solidFill>
                </a:rPr>
                <a:t>Accurate</a:t>
              </a:r>
            </a:p>
            <a:p>
              <a:pPr marL="342900" indent="-342900">
                <a:lnSpc>
                  <a:spcPct val="90000"/>
                </a:lnSpc>
                <a:spcBef>
                  <a:spcPts val="500"/>
                </a:spcBef>
                <a:buClr>
                  <a:srgbClr val="00B050"/>
                </a:buClr>
                <a:buFont typeface="Calibri" panose="020F0502020204030204" pitchFamily="34" charset="0"/>
                <a:buChar char="+"/>
              </a:pPr>
              <a:r>
                <a:rPr lang="en-GB" dirty="0">
                  <a:solidFill>
                    <a:srgbClr val="00B050"/>
                  </a:solidFill>
                </a:rPr>
                <a:t>Relatively fast</a:t>
              </a:r>
              <a:endParaRPr lang="en-150" dirty="0">
                <a:solidFill>
                  <a:srgbClr val="00B050"/>
                </a:solidFill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B4EB2275-83F9-444A-BFF0-36FE91410EEE}"/>
              </a:ext>
            </a:extLst>
          </p:cNvPr>
          <p:cNvSpPr txBox="1"/>
          <p:nvPr/>
        </p:nvSpPr>
        <p:spPr>
          <a:xfrm>
            <a:off x="2223436" y="6246796"/>
            <a:ext cx="35517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aseline="30000" dirty="0">
                <a:solidFill>
                  <a:schemeClr val="bg1"/>
                </a:solidFill>
              </a:rPr>
              <a:t>[1] Nasri et al., 2018 </a:t>
            </a:r>
            <a:endParaRPr lang="en-GB" sz="2000" dirty="0">
              <a:solidFill>
                <a:schemeClr val="bg1"/>
              </a:solidFill>
            </a:endParaRPr>
          </a:p>
        </p:txBody>
      </p:sp>
      <p:grpSp>
        <p:nvGrpSpPr>
          <p:cNvPr id="10" name="Industry">
            <a:extLst>
              <a:ext uri="{FF2B5EF4-FFF2-40B4-BE49-F238E27FC236}">
                <a16:creationId xmlns:a16="http://schemas.microsoft.com/office/drawing/2014/main" id="{1BF18ADE-0829-4280-A387-CFB7653963C3}"/>
              </a:ext>
            </a:extLst>
          </p:cNvPr>
          <p:cNvGrpSpPr/>
          <p:nvPr/>
        </p:nvGrpSpPr>
        <p:grpSpPr>
          <a:xfrm>
            <a:off x="9056919" y="3005297"/>
            <a:ext cx="2516777" cy="2410409"/>
            <a:chOff x="8638907" y="2680027"/>
            <a:chExt cx="2516777" cy="241040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295C381-1E5F-48D6-AAFA-96923BA82DD4}"/>
                </a:ext>
              </a:extLst>
            </p:cNvPr>
            <p:cNvSpPr txBox="1"/>
            <p:nvPr/>
          </p:nvSpPr>
          <p:spPr>
            <a:xfrm>
              <a:off x="8638907" y="3890107"/>
              <a:ext cx="2516777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Industrial use cases are typically </a:t>
              </a:r>
              <a:r>
                <a:rPr lang="en-GB" dirty="0">
                  <a:solidFill>
                    <a:srgbClr val="D6320B"/>
                  </a:solidFill>
                </a:rPr>
                <a:t>large</a:t>
              </a:r>
              <a:r>
                <a:rPr lang="en-GB" dirty="0"/>
                <a:t>, </a:t>
              </a:r>
              <a:r>
                <a:rPr lang="en-GB" dirty="0">
                  <a:solidFill>
                    <a:srgbClr val="D6320B"/>
                  </a:solidFill>
                </a:rPr>
                <a:t>complex</a:t>
              </a:r>
              <a:r>
                <a:rPr lang="en-GB" dirty="0"/>
                <a:t> and require </a:t>
              </a:r>
              <a:r>
                <a:rPr lang="en-GB" dirty="0">
                  <a:solidFill>
                    <a:srgbClr val="D6320B"/>
                  </a:solidFill>
                </a:rPr>
                <a:t>accurate analysis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116DD07-1D64-4E0A-BE79-32891BC91E8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50662" y="2680027"/>
              <a:ext cx="2293266" cy="1080780"/>
            </a:xfrm>
            <a:prstGeom prst="rect">
              <a:avLst/>
            </a:prstGeom>
          </p:spPr>
        </p:pic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FC537B2A-602A-4B84-958C-B3BE8C2E9777}"/>
              </a:ext>
            </a:extLst>
          </p:cNvPr>
          <p:cNvSpPr/>
          <p:nvPr/>
        </p:nvSpPr>
        <p:spPr>
          <a:xfrm>
            <a:off x="4406537" y="6222205"/>
            <a:ext cx="3544389" cy="655051"/>
          </a:xfrm>
          <a:prstGeom prst="rect">
            <a:avLst/>
          </a:prstGeom>
          <a:solidFill>
            <a:srgbClr val="00A6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30" name="Bridge" descr="A close up of a logo&#10;&#10;Description automatically generated">
            <a:extLst>
              <a:ext uri="{FF2B5EF4-FFF2-40B4-BE49-F238E27FC236}">
                <a16:creationId xmlns:a16="http://schemas.microsoft.com/office/drawing/2014/main" id="{074CA3EA-B3DE-4FF2-A275-077D9792D3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backgroundMark x1="20477" y1="76105" x2="20477" y2="7610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5767538" y="3322932"/>
            <a:ext cx="3279506" cy="2318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57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88140-7064-42DE-AFF2-C92FF5584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GB" dirty="0"/>
              <a:t>Schedule abstraction graph</a:t>
            </a:r>
          </a:p>
        </p:txBody>
      </p:sp>
      <p:sp>
        <p:nvSpPr>
          <p:cNvPr id="152" name="Content Placeholder 151">
            <a:extLst>
              <a:ext uri="{FF2B5EF4-FFF2-40B4-BE49-F238E27FC236}">
                <a16:creationId xmlns:a16="http://schemas.microsoft.com/office/drawing/2014/main" id="{0D236EC7-BE49-4369-B1B0-B63DC1AC1E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000" dirty="0"/>
              <a:t>It is a technique that allows:</a:t>
            </a:r>
          </a:p>
          <a:p>
            <a:pPr marL="742939" lvl="1" indent="-285750"/>
            <a:r>
              <a:rPr lang="en-GB" sz="1800" dirty="0"/>
              <a:t>Search for all possible schedules</a:t>
            </a:r>
          </a:p>
          <a:p>
            <a:pPr marL="742939" lvl="1" indent="-285750"/>
            <a:r>
              <a:rPr lang="en-GB" sz="1800" dirty="0"/>
              <a:t>Aggregate “similar” schedules</a:t>
            </a:r>
          </a:p>
          <a:p>
            <a:endParaRPr lang="en-GB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495A09-3490-4808-8CC0-378441914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6565F0C3-D9E9-4961-A3A4-87F2116D4289}" type="slidenum">
              <a:rPr lang="en-GB" smtClean="0"/>
              <a:pPr>
                <a:spcAft>
                  <a:spcPts val="600"/>
                </a:spcAft>
              </a:pPr>
              <a:t>12</a:t>
            </a:fld>
            <a:endParaRPr lang="en-GB" dirty="0"/>
          </a:p>
        </p:txBody>
      </p:sp>
      <p:grpSp>
        <p:nvGrpSpPr>
          <p:cNvPr id="74" name="Graph">
            <a:extLst>
              <a:ext uri="{FF2B5EF4-FFF2-40B4-BE49-F238E27FC236}">
                <a16:creationId xmlns:a16="http://schemas.microsoft.com/office/drawing/2014/main" id="{3BA2FF7A-456C-445E-BF40-2F4474C83F71}"/>
              </a:ext>
            </a:extLst>
          </p:cNvPr>
          <p:cNvGrpSpPr/>
          <p:nvPr/>
        </p:nvGrpSpPr>
        <p:grpSpPr>
          <a:xfrm>
            <a:off x="2443197" y="2832542"/>
            <a:ext cx="7305605" cy="3255081"/>
            <a:chOff x="923995" y="3126157"/>
            <a:chExt cx="7305605" cy="3255081"/>
          </a:xfrm>
        </p:grpSpPr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7121B604-A199-4834-82E1-0F60949034C5}"/>
                </a:ext>
              </a:extLst>
            </p:cNvPr>
            <p:cNvCxnSpPr>
              <a:stCxn id="85" idx="7"/>
              <a:endCxn id="91" idx="3"/>
            </p:cNvCxnSpPr>
            <p:nvPr/>
          </p:nvCxnSpPr>
          <p:spPr>
            <a:xfrm flipV="1">
              <a:off x="2558586" y="3257997"/>
              <a:ext cx="1748253" cy="156697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BFEF831D-D155-421E-AEA1-A75406EF3EF7}"/>
                </a:ext>
              </a:extLst>
            </p:cNvPr>
            <p:cNvCxnSpPr>
              <a:stCxn id="86" idx="7"/>
              <a:endCxn id="92" idx="3"/>
            </p:cNvCxnSpPr>
            <p:nvPr/>
          </p:nvCxnSpPr>
          <p:spPr>
            <a:xfrm flipV="1">
              <a:off x="2557021" y="4181199"/>
              <a:ext cx="1749818" cy="1553716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DF0D0EA3-63CA-4F18-8E10-290CD9D26F3C}"/>
                </a:ext>
              </a:extLst>
            </p:cNvPr>
            <p:cNvCxnSpPr>
              <a:stCxn id="86" idx="7"/>
              <a:endCxn id="97" idx="3"/>
            </p:cNvCxnSpPr>
            <p:nvPr/>
          </p:nvCxnSpPr>
          <p:spPr>
            <a:xfrm flipV="1">
              <a:off x="2557021" y="4932484"/>
              <a:ext cx="1728339" cy="802431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58BCC544-8F2D-47B3-AB98-BEC061BD09ED}"/>
                </a:ext>
              </a:extLst>
            </p:cNvPr>
            <p:cNvCxnSpPr>
              <a:stCxn id="87" idx="6"/>
              <a:endCxn id="95" idx="3"/>
            </p:cNvCxnSpPr>
            <p:nvPr/>
          </p:nvCxnSpPr>
          <p:spPr>
            <a:xfrm flipV="1">
              <a:off x="2579367" y="5836947"/>
              <a:ext cx="1709911" cy="476296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9640ED84-D78F-4312-9FDA-42246A5FE845}"/>
                </a:ext>
              </a:extLst>
            </p:cNvPr>
            <p:cNvSpPr/>
            <p:nvPr/>
          </p:nvSpPr>
          <p:spPr>
            <a:xfrm>
              <a:off x="923995" y="3144187"/>
              <a:ext cx="127744" cy="150527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14222F99-1908-4697-B762-67FF7FC26FF3}"/>
                </a:ext>
              </a:extLst>
            </p:cNvPr>
            <p:cNvCxnSpPr>
              <a:cxnSpLocks/>
              <a:stCxn id="79" idx="6"/>
              <a:endCxn id="84" idx="2"/>
            </p:cNvCxnSpPr>
            <p:nvPr/>
          </p:nvCxnSpPr>
          <p:spPr>
            <a:xfrm flipV="1">
              <a:off x="1051739" y="3212933"/>
              <a:ext cx="1386661" cy="6518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4E618324-9934-4497-B4A3-F78F9DA75BA6}"/>
                </a:ext>
              </a:extLst>
            </p:cNvPr>
            <p:cNvCxnSpPr>
              <a:stCxn id="79" idx="6"/>
              <a:endCxn id="85" idx="1"/>
            </p:cNvCxnSpPr>
            <p:nvPr/>
          </p:nvCxnSpPr>
          <p:spPr>
            <a:xfrm>
              <a:off x="1051739" y="3219451"/>
              <a:ext cx="1419161" cy="1605516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0C0AD578-E377-48E4-BDDD-098E86637112}"/>
                </a:ext>
              </a:extLst>
            </p:cNvPr>
            <p:cNvCxnSpPr>
              <a:stCxn id="79" idx="6"/>
              <a:endCxn id="87" idx="2"/>
            </p:cNvCxnSpPr>
            <p:nvPr/>
          </p:nvCxnSpPr>
          <p:spPr>
            <a:xfrm>
              <a:off x="1051739" y="3219451"/>
              <a:ext cx="1407427" cy="3093792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024D2FD3-46A5-4C34-8DFF-4BEEDCB27A57}"/>
                </a:ext>
              </a:extLst>
            </p:cNvPr>
            <p:cNvCxnSpPr>
              <a:stCxn id="79" idx="6"/>
              <a:endCxn id="86" idx="1"/>
            </p:cNvCxnSpPr>
            <p:nvPr/>
          </p:nvCxnSpPr>
          <p:spPr>
            <a:xfrm>
              <a:off x="1051739" y="3219451"/>
              <a:ext cx="1420287" cy="2515464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EE4AE706-8415-4ADA-94B6-108FC2D4326D}"/>
                </a:ext>
              </a:extLst>
            </p:cNvPr>
            <p:cNvSpPr/>
            <p:nvPr/>
          </p:nvSpPr>
          <p:spPr>
            <a:xfrm>
              <a:off x="2438400" y="3142888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B61BB22E-3B2A-4D6D-A33A-73DD112D0C1D}"/>
                </a:ext>
              </a:extLst>
            </p:cNvPr>
            <p:cNvSpPr/>
            <p:nvPr/>
          </p:nvSpPr>
          <p:spPr>
            <a:xfrm>
              <a:off x="2452740" y="4804451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A79463E8-A5AA-4BBC-AF64-E5A8DF46DD8C}"/>
                </a:ext>
              </a:extLst>
            </p:cNvPr>
            <p:cNvSpPr/>
            <p:nvPr/>
          </p:nvSpPr>
          <p:spPr>
            <a:xfrm>
              <a:off x="2454423" y="5715000"/>
              <a:ext cx="120201" cy="135991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18253116-503C-4472-966B-89B0EEE2F375}"/>
                </a:ext>
              </a:extLst>
            </p:cNvPr>
            <p:cNvSpPr/>
            <p:nvPr/>
          </p:nvSpPr>
          <p:spPr>
            <a:xfrm>
              <a:off x="2459166" y="6245247"/>
              <a:ext cx="120201" cy="135991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FB6850E3-5FD5-475D-AFBB-4EA695167CD5}"/>
                </a:ext>
              </a:extLst>
            </p:cNvPr>
            <p:cNvCxnSpPr>
              <a:stCxn id="84" idx="6"/>
              <a:endCxn id="91" idx="2"/>
            </p:cNvCxnSpPr>
            <p:nvPr/>
          </p:nvCxnSpPr>
          <p:spPr>
            <a:xfrm flipV="1">
              <a:off x="2562406" y="3208469"/>
              <a:ext cx="1726273" cy="4464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E3705DCD-3B35-4721-A0B2-5A37F1D989BA}"/>
                </a:ext>
              </a:extLst>
            </p:cNvPr>
            <p:cNvCxnSpPr>
              <a:stCxn id="84" idx="6"/>
              <a:endCxn id="92" idx="2"/>
            </p:cNvCxnSpPr>
            <p:nvPr/>
          </p:nvCxnSpPr>
          <p:spPr>
            <a:xfrm>
              <a:off x="2562406" y="3212933"/>
              <a:ext cx="1726273" cy="918738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434A3FEF-26FB-4554-807F-B100A416F1CD}"/>
                </a:ext>
              </a:extLst>
            </p:cNvPr>
            <p:cNvCxnSpPr>
              <a:stCxn id="84" idx="6"/>
              <a:endCxn id="93" idx="1"/>
            </p:cNvCxnSpPr>
            <p:nvPr/>
          </p:nvCxnSpPr>
          <p:spPr>
            <a:xfrm>
              <a:off x="2562406" y="3212933"/>
              <a:ext cx="1737047" cy="1315694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B9905A37-6CA7-41C9-A279-870E08B027F0}"/>
                </a:ext>
              </a:extLst>
            </p:cNvPr>
            <p:cNvSpPr/>
            <p:nvPr/>
          </p:nvSpPr>
          <p:spPr>
            <a:xfrm>
              <a:off x="4288679" y="3138424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58CBAB68-20A5-426C-AF3F-18E34C6EC5C0}"/>
                </a:ext>
              </a:extLst>
            </p:cNvPr>
            <p:cNvSpPr/>
            <p:nvPr/>
          </p:nvSpPr>
          <p:spPr>
            <a:xfrm>
              <a:off x="4288679" y="4061626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135D4B94-A57A-4425-988E-807BBD871B88}"/>
                </a:ext>
              </a:extLst>
            </p:cNvPr>
            <p:cNvSpPr/>
            <p:nvPr/>
          </p:nvSpPr>
          <p:spPr>
            <a:xfrm>
              <a:off x="4281293" y="4508111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1B60C327-2449-47FD-9366-EF25FA4EFDB9}"/>
                </a:ext>
              </a:extLst>
            </p:cNvPr>
            <p:cNvCxnSpPr>
              <a:stCxn id="86" idx="6"/>
              <a:endCxn id="95" idx="2"/>
            </p:cNvCxnSpPr>
            <p:nvPr/>
          </p:nvCxnSpPr>
          <p:spPr>
            <a:xfrm>
              <a:off x="2574624" y="5782996"/>
              <a:ext cx="1697051" cy="5871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3D1950DD-7287-4A2A-A6B8-26902B53A9BC}"/>
                </a:ext>
              </a:extLst>
            </p:cNvPr>
            <p:cNvSpPr/>
            <p:nvPr/>
          </p:nvSpPr>
          <p:spPr>
            <a:xfrm>
              <a:off x="4271675" y="5720871"/>
              <a:ext cx="120201" cy="135991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C265DAC1-27EE-408A-95EC-8CC6D5795D0C}"/>
                </a:ext>
              </a:extLst>
            </p:cNvPr>
            <p:cNvCxnSpPr>
              <a:stCxn id="85" idx="6"/>
              <a:endCxn id="97" idx="2"/>
            </p:cNvCxnSpPr>
            <p:nvPr/>
          </p:nvCxnSpPr>
          <p:spPr>
            <a:xfrm>
              <a:off x="2576746" y="4874496"/>
              <a:ext cx="1690454" cy="846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C234F1B1-7A86-4312-A289-85FD95FF8740}"/>
                </a:ext>
              </a:extLst>
            </p:cNvPr>
            <p:cNvSpPr/>
            <p:nvPr/>
          </p:nvSpPr>
          <p:spPr>
            <a:xfrm>
              <a:off x="4267200" y="4812911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75BE45FF-33ED-4091-BBA7-4F1400D29F29}"/>
                </a:ext>
              </a:extLst>
            </p:cNvPr>
            <p:cNvSpPr/>
            <p:nvPr/>
          </p:nvSpPr>
          <p:spPr>
            <a:xfrm>
              <a:off x="4273762" y="5274209"/>
              <a:ext cx="120201" cy="135991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B818384A-D2DB-4497-85C7-87CF2A11E00D}"/>
                </a:ext>
              </a:extLst>
            </p:cNvPr>
            <p:cNvCxnSpPr>
              <a:stCxn id="85" idx="6"/>
              <a:endCxn id="98" idx="2"/>
            </p:cNvCxnSpPr>
            <p:nvPr/>
          </p:nvCxnSpPr>
          <p:spPr>
            <a:xfrm>
              <a:off x="2576746" y="4874496"/>
              <a:ext cx="1697016" cy="467709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75E4C139-2B11-4851-A415-65E0BAA1B419}"/>
                </a:ext>
              </a:extLst>
            </p:cNvPr>
            <p:cNvCxnSpPr>
              <a:stCxn id="106" idx="6"/>
              <a:endCxn id="103" idx="2"/>
            </p:cNvCxnSpPr>
            <p:nvPr/>
          </p:nvCxnSpPr>
          <p:spPr>
            <a:xfrm flipV="1">
              <a:off x="6791395" y="3196202"/>
              <a:ext cx="1314199" cy="6108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0538E246-9B7D-4D9C-B7BE-2DFCEEE2D88B}"/>
                </a:ext>
              </a:extLst>
            </p:cNvPr>
            <p:cNvCxnSpPr>
              <a:stCxn id="112" idx="6"/>
              <a:endCxn id="103" idx="2"/>
            </p:cNvCxnSpPr>
            <p:nvPr/>
          </p:nvCxnSpPr>
          <p:spPr>
            <a:xfrm flipV="1">
              <a:off x="6782337" y="3196202"/>
              <a:ext cx="1323257" cy="531443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id="{637E6021-CC8A-4DFC-AFC9-B76C7C74308C}"/>
                </a:ext>
              </a:extLst>
            </p:cNvPr>
            <p:cNvCxnSpPr>
              <a:stCxn id="114" idx="6"/>
              <a:endCxn id="103" idx="3"/>
            </p:cNvCxnSpPr>
            <p:nvPr/>
          </p:nvCxnSpPr>
          <p:spPr>
            <a:xfrm flipV="1">
              <a:off x="6780910" y="3245730"/>
              <a:ext cx="1342844" cy="871737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9F2FECA6-645E-4260-9135-D389937BDE52}"/>
                </a:ext>
              </a:extLst>
            </p:cNvPr>
            <p:cNvSpPr/>
            <p:nvPr/>
          </p:nvSpPr>
          <p:spPr>
            <a:xfrm>
              <a:off x="8105594" y="3126157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1DE1C4B7-29F0-467A-B47E-6601EEB62C09}"/>
                </a:ext>
              </a:extLst>
            </p:cNvPr>
            <p:cNvCxnSpPr>
              <a:stCxn id="105" idx="7"/>
              <a:endCxn id="103" idx="3"/>
            </p:cNvCxnSpPr>
            <p:nvPr/>
          </p:nvCxnSpPr>
          <p:spPr>
            <a:xfrm flipV="1">
              <a:off x="6760814" y="3245730"/>
              <a:ext cx="1362940" cy="1581539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EE5C3268-B9A5-47C0-9126-82FE40FE52B6}"/>
                </a:ext>
              </a:extLst>
            </p:cNvPr>
            <p:cNvSpPr/>
            <p:nvPr/>
          </p:nvSpPr>
          <p:spPr>
            <a:xfrm>
              <a:off x="6654968" y="4806753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0388839E-0811-4F8B-8E85-DD6545BE088F}"/>
                </a:ext>
              </a:extLst>
            </p:cNvPr>
            <p:cNvSpPr/>
            <p:nvPr/>
          </p:nvSpPr>
          <p:spPr>
            <a:xfrm>
              <a:off x="6667389" y="3132265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107" name="Straight Arrow Connector 106">
              <a:extLst>
                <a:ext uri="{FF2B5EF4-FFF2-40B4-BE49-F238E27FC236}">
                  <a16:creationId xmlns:a16="http://schemas.microsoft.com/office/drawing/2014/main" id="{D797AD58-E480-4B30-9055-B4B9D6BB02D1}"/>
                </a:ext>
              </a:extLst>
            </p:cNvPr>
            <p:cNvCxnSpPr>
              <a:stCxn id="97" idx="6"/>
              <a:endCxn id="105" idx="2"/>
            </p:cNvCxnSpPr>
            <p:nvPr/>
          </p:nvCxnSpPr>
          <p:spPr>
            <a:xfrm flipV="1">
              <a:off x="4391206" y="4876798"/>
              <a:ext cx="2263762" cy="6158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F69736C7-9BCE-4574-8D96-996464BB1470}"/>
                </a:ext>
              </a:extLst>
            </p:cNvPr>
            <p:cNvCxnSpPr>
              <a:stCxn id="92" idx="7"/>
              <a:endCxn id="106" idx="3"/>
            </p:cNvCxnSpPr>
            <p:nvPr/>
          </p:nvCxnSpPr>
          <p:spPr>
            <a:xfrm flipV="1">
              <a:off x="4394525" y="3251838"/>
              <a:ext cx="2291024" cy="830304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1EFBA1CD-3D24-4704-9C36-B8748C9D8FCD}"/>
                </a:ext>
              </a:extLst>
            </p:cNvPr>
            <p:cNvCxnSpPr>
              <a:stCxn id="93" idx="6"/>
              <a:endCxn id="114" idx="2"/>
            </p:cNvCxnSpPr>
            <p:nvPr/>
          </p:nvCxnSpPr>
          <p:spPr>
            <a:xfrm flipV="1">
              <a:off x="4405299" y="4117467"/>
              <a:ext cx="2251605" cy="460689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id="{3978D12B-5633-4854-93EC-49427B45A7B1}"/>
                </a:ext>
              </a:extLst>
            </p:cNvPr>
            <p:cNvCxnSpPr>
              <a:stCxn id="91" idx="6"/>
              <a:endCxn id="106" idx="2"/>
            </p:cNvCxnSpPr>
            <p:nvPr/>
          </p:nvCxnSpPr>
          <p:spPr>
            <a:xfrm flipV="1">
              <a:off x="4412685" y="3202310"/>
              <a:ext cx="2254704" cy="6159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Arrow Connector 110">
              <a:extLst>
                <a:ext uri="{FF2B5EF4-FFF2-40B4-BE49-F238E27FC236}">
                  <a16:creationId xmlns:a16="http://schemas.microsoft.com/office/drawing/2014/main" id="{7E8F6A1B-8244-493C-8D8F-27CC94BEAE74}"/>
                </a:ext>
              </a:extLst>
            </p:cNvPr>
            <p:cNvCxnSpPr>
              <a:stCxn id="91" idx="6"/>
              <a:endCxn id="112" idx="2"/>
            </p:cNvCxnSpPr>
            <p:nvPr/>
          </p:nvCxnSpPr>
          <p:spPr>
            <a:xfrm>
              <a:off x="4412685" y="3208469"/>
              <a:ext cx="2245646" cy="519176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98D6BD14-F042-4226-95FA-DCA70CAC7C2E}"/>
                </a:ext>
              </a:extLst>
            </p:cNvPr>
            <p:cNvSpPr/>
            <p:nvPr/>
          </p:nvSpPr>
          <p:spPr>
            <a:xfrm>
              <a:off x="6658331" y="3657600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9001F89E-4384-459E-A0AC-3F97783E0845}"/>
                </a:ext>
              </a:extLst>
            </p:cNvPr>
            <p:cNvCxnSpPr>
              <a:stCxn id="92" idx="6"/>
              <a:endCxn id="114" idx="2"/>
            </p:cNvCxnSpPr>
            <p:nvPr/>
          </p:nvCxnSpPr>
          <p:spPr>
            <a:xfrm flipV="1">
              <a:off x="4412685" y="4117467"/>
              <a:ext cx="2244219" cy="14204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5BACDF3A-803D-4D0F-95B8-A3D9C337D269}"/>
                </a:ext>
              </a:extLst>
            </p:cNvPr>
            <p:cNvSpPr/>
            <p:nvPr/>
          </p:nvSpPr>
          <p:spPr>
            <a:xfrm>
              <a:off x="6656904" y="4047422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cxnSp>
          <p:nvCxnSpPr>
            <p:cNvPr id="115" name="Straight Arrow Connector 114">
              <a:extLst>
                <a:ext uri="{FF2B5EF4-FFF2-40B4-BE49-F238E27FC236}">
                  <a16:creationId xmlns:a16="http://schemas.microsoft.com/office/drawing/2014/main" id="{D958717B-2294-4F36-9524-718B15CF7450}"/>
                </a:ext>
              </a:extLst>
            </p:cNvPr>
            <p:cNvCxnSpPr>
              <a:stCxn id="97" idx="7"/>
              <a:endCxn id="106" idx="3"/>
            </p:cNvCxnSpPr>
            <p:nvPr/>
          </p:nvCxnSpPr>
          <p:spPr>
            <a:xfrm flipV="1">
              <a:off x="4373046" y="3251838"/>
              <a:ext cx="2312503" cy="1581589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58D2FD06-068E-4896-B0EA-1E73DD119C94}"/>
                </a:ext>
              </a:extLst>
            </p:cNvPr>
            <p:cNvCxnSpPr>
              <a:stCxn id="95" idx="7"/>
              <a:endCxn id="105" idx="3"/>
            </p:cNvCxnSpPr>
            <p:nvPr/>
          </p:nvCxnSpPr>
          <p:spPr>
            <a:xfrm flipV="1">
              <a:off x="4374273" y="4926326"/>
              <a:ext cx="2298855" cy="81446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Arrow Connector 116">
              <a:extLst>
                <a:ext uri="{FF2B5EF4-FFF2-40B4-BE49-F238E27FC236}">
                  <a16:creationId xmlns:a16="http://schemas.microsoft.com/office/drawing/2014/main" id="{ABD8294C-D88B-4113-BC6F-B1F18541E820}"/>
                </a:ext>
              </a:extLst>
            </p:cNvPr>
            <p:cNvCxnSpPr>
              <a:stCxn id="98" idx="6"/>
              <a:endCxn id="105" idx="3"/>
            </p:cNvCxnSpPr>
            <p:nvPr/>
          </p:nvCxnSpPr>
          <p:spPr>
            <a:xfrm flipV="1">
              <a:off x="4393963" y="4926326"/>
              <a:ext cx="2279165" cy="415879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8" name="Job red">
            <a:extLst>
              <a:ext uri="{FF2B5EF4-FFF2-40B4-BE49-F238E27FC236}">
                <a16:creationId xmlns:a16="http://schemas.microsoft.com/office/drawing/2014/main" id="{6B3A1989-8295-4A37-848B-8BB3FFCD2E2A}"/>
              </a:ext>
            </a:extLst>
          </p:cNvPr>
          <p:cNvGrpSpPr/>
          <p:nvPr/>
        </p:nvGrpSpPr>
        <p:grpSpPr>
          <a:xfrm>
            <a:off x="2443197" y="2551307"/>
            <a:ext cx="7305605" cy="449792"/>
            <a:chOff x="923995" y="2844922"/>
            <a:chExt cx="7305605" cy="449792"/>
          </a:xfrm>
        </p:grpSpPr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3FF1F25A-A3F7-45B5-8F09-29029A458086}"/>
                </a:ext>
              </a:extLst>
            </p:cNvPr>
            <p:cNvGrpSpPr/>
            <p:nvPr/>
          </p:nvGrpSpPr>
          <p:grpSpPr>
            <a:xfrm>
              <a:off x="1496131" y="2844922"/>
              <a:ext cx="6183623" cy="348320"/>
              <a:chOff x="1496131" y="2844922"/>
              <a:chExt cx="6183623" cy="34832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9" name="TextBox 128">
                    <a:extLst>
                      <a:ext uri="{FF2B5EF4-FFF2-40B4-BE49-F238E27FC236}">
                        <a16:creationId xmlns:a16="http://schemas.microsoft.com/office/drawing/2014/main" id="{E94E1972-A242-4299-8E7B-6B42117C8B10}"/>
                      </a:ext>
                    </a:extLst>
                  </p:cNvPr>
                  <p:cNvSpPr txBox="1"/>
                  <p:nvPr/>
                </p:nvSpPr>
                <p:spPr>
                  <a:xfrm>
                    <a:off x="5325394" y="2847978"/>
                    <a:ext cx="416011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𝑱</m:t>
                              </m:r>
                            </m:e>
                            <m:sub>
                              <m:r>
                                <a:rPr lang="en-US" sz="1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oMath>
                      </m:oMathPara>
                    </a14:m>
                    <a:endParaRPr lang="en-US" sz="1600" b="1" dirty="0">
                      <a:solidFill>
                        <a:srgbClr val="C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0" name="TextBox 6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25394" y="2847978"/>
                    <a:ext cx="416011" cy="338554"/>
                  </a:xfrm>
                  <a:prstGeom prst="rect">
                    <a:avLst/>
                  </a:prstGeom>
                  <a:blipFill rotWithShape="0">
                    <a:blip r:embed="rId2"/>
                    <a:stretch>
                      <a:fillRect b="-535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0" name="TextBox 129">
                    <a:extLst>
                      <a:ext uri="{FF2B5EF4-FFF2-40B4-BE49-F238E27FC236}">
                        <a16:creationId xmlns:a16="http://schemas.microsoft.com/office/drawing/2014/main" id="{D4D895F0-A3A3-401E-BE5A-A631D5C3066C}"/>
                      </a:ext>
                    </a:extLst>
                  </p:cNvPr>
                  <p:cNvSpPr txBox="1"/>
                  <p:nvPr/>
                </p:nvSpPr>
                <p:spPr>
                  <a:xfrm>
                    <a:off x="1496131" y="2844922"/>
                    <a:ext cx="416011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𝑱</m:t>
                              </m:r>
                            </m:e>
                            <m:sub>
                              <m:r>
                                <a:rPr lang="en-US" sz="1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oMath>
                      </m:oMathPara>
                    </a14:m>
                    <a:endParaRPr lang="en-US" sz="1600" b="1" dirty="0">
                      <a:solidFill>
                        <a:srgbClr val="C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93" name="TextBox 9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96131" y="2844922"/>
                    <a:ext cx="416011" cy="338554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 b="-727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1" name="TextBox 130">
                    <a:extLst>
                      <a:ext uri="{FF2B5EF4-FFF2-40B4-BE49-F238E27FC236}">
                        <a16:creationId xmlns:a16="http://schemas.microsoft.com/office/drawing/2014/main" id="{5112F4DA-1F30-42A6-9C41-D71590D58359}"/>
                      </a:ext>
                    </a:extLst>
                  </p:cNvPr>
                  <p:cNvSpPr txBox="1"/>
                  <p:nvPr/>
                </p:nvSpPr>
                <p:spPr>
                  <a:xfrm>
                    <a:off x="3143531" y="2848883"/>
                    <a:ext cx="416011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𝑱</m:t>
                              </m:r>
                            </m:e>
                            <m:sub>
                              <m:r>
                                <a:rPr lang="en-US" sz="1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oMath>
                      </m:oMathPara>
                    </a14:m>
                    <a:endParaRPr lang="en-US" sz="1600" b="1" dirty="0">
                      <a:solidFill>
                        <a:srgbClr val="C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01" name="TextBox 10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43531" y="2848883"/>
                    <a:ext cx="416011" cy="338554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 b="-535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2" name="TextBox 131">
                    <a:extLst>
                      <a:ext uri="{FF2B5EF4-FFF2-40B4-BE49-F238E27FC236}">
                        <a16:creationId xmlns:a16="http://schemas.microsoft.com/office/drawing/2014/main" id="{414E2951-1527-4C23-A858-88F7DD0F7A56}"/>
                      </a:ext>
                    </a:extLst>
                  </p:cNvPr>
                  <p:cNvSpPr txBox="1"/>
                  <p:nvPr/>
                </p:nvSpPr>
                <p:spPr>
                  <a:xfrm>
                    <a:off x="7263743" y="2854688"/>
                    <a:ext cx="416011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𝑱</m:t>
                              </m:r>
                            </m:e>
                            <m:sub>
                              <m:r>
                                <a:rPr lang="en-US" sz="1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sub>
                          </m:sSub>
                        </m:oMath>
                      </m:oMathPara>
                    </a14:m>
                    <a:endParaRPr lang="en-US" sz="1600" b="1" dirty="0">
                      <a:solidFill>
                        <a:srgbClr val="C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02" name="TextBox 10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263743" y="2854688"/>
                    <a:ext cx="416011" cy="338554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 b="-535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AE3732C9-822C-41D3-9446-5DEDB5E8B03A}"/>
                </a:ext>
              </a:extLst>
            </p:cNvPr>
            <p:cNvSpPr/>
            <p:nvPr/>
          </p:nvSpPr>
          <p:spPr>
            <a:xfrm>
              <a:off x="923995" y="3144187"/>
              <a:ext cx="127744" cy="150527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>
                <a:solidFill>
                  <a:srgbClr val="C00000"/>
                </a:solidFill>
              </a:endParaRPr>
            </a:p>
          </p:txBody>
        </p:sp>
        <p:cxnSp>
          <p:nvCxnSpPr>
            <p:cNvPr id="121" name="Straight Arrow Connector 120">
              <a:extLst>
                <a:ext uri="{FF2B5EF4-FFF2-40B4-BE49-F238E27FC236}">
                  <a16:creationId xmlns:a16="http://schemas.microsoft.com/office/drawing/2014/main" id="{18902167-A1B1-4D62-A1C1-29674DB46AAD}"/>
                </a:ext>
              </a:extLst>
            </p:cNvPr>
            <p:cNvCxnSpPr>
              <a:cxnSpLocks/>
              <a:stCxn id="120" idx="6"/>
              <a:endCxn id="122" idx="2"/>
            </p:cNvCxnSpPr>
            <p:nvPr/>
          </p:nvCxnSpPr>
          <p:spPr>
            <a:xfrm flipV="1">
              <a:off x="1051739" y="3212933"/>
              <a:ext cx="1386661" cy="6518"/>
            </a:xfrm>
            <a:prstGeom prst="straightConnector1">
              <a:avLst/>
            </a:prstGeom>
            <a:ln w="508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7A0CAB04-5635-498B-A5D3-C78B378F0518}"/>
                </a:ext>
              </a:extLst>
            </p:cNvPr>
            <p:cNvSpPr/>
            <p:nvPr/>
          </p:nvSpPr>
          <p:spPr>
            <a:xfrm>
              <a:off x="2438400" y="3142888"/>
              <a:ext cx="124006" cy="140089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>
                <a:solidFill>
                  <a:srgbClr val="C00000"/>
                </a:solidFill>
              </a:endParaRPr>
            </a:p>
          </p:txBody>
        </p:sp>
        <p:cxnSp>
          <p:nvCxnSpPr>
            <p:cNvPr id="123" name="Straight Arrow Connector 122">
              <a:extLst>
                <a:ext uri="{FF2B5EF4-FFF2-40B4-BE49-F238E27FC236}">
                  <a16:creationId xmlns:a16="http://schemas.microsoft.com/office/drawing/2014/main" id="{6ED79790-C166-4F64-8F3C-2C8896C81E47}"/>
                </a:ext>
              </a:extLst>
            </p:cNvPr>
            <p:cNvCxnSpPr>
              <a:stCxn id="122" idx="6"/>
              <a:endCxn id="124" idx="2"/>
            </p:cNvCxnSpPr>
            <p:nvPr/>
          </p:nvCxnSpPr>
          <p:spPr>
            <a:xfrm flipV="1">
              <a:off x="2562406" y="3208469"/>
              <a:ext cx="1726273" cy="4464"/>
            </a:xfrm>
            <a:prstGeom prst="straightConnector1">
              <a:avLst/>
            </a:prstGeom>
            <a:ln w="508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4841ADD9-374A-4699-9676-E9741826C8FB}"/>
                </a:ext>
              </a:extLst>
            </p:cNvPr>
            <p:cNvSpPr/>
            <p:nvPr/>
          </p:nvSpPr>
          <p:spPr>
            <a:xfrm>
              <a:off x="4288679" y="3138424"/>
              <a:ext cx="124006" cy="140089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>
                <a:solidFill>
                  <a:srgbClr val="C00000"/>
                </a:solidFill>
              </a:endParaRPr>
            </a:p>
          </p:txBody>
        </p:sp>
        <p:cxnSp>
          <p:nvCxnSpPr>
            <p:cNvPr id="125" name="Straight Arrow Connector 124">
              <a:extLst>
                <a:ext uri="{FF2B5EF4-FFF2-40B4-BE49-F238E27FC236}">
                  <a16:creationId xmlns:a16="http://schemas.microsoft.com/office/drawing/2014/main" id="{2CEA3D79-0195-4409-B7CB-BB1600E6CE66}"/>
                </a:ext>
              </a:extLst>
            </p:cNvPr>
            <p:cNvCxnSpPr>
              <a:stCxn id="127" idx="6"/>
              <a:endCxn id="126" idx="2"/>
            </p:cNvCxnSpPr>
            <p:nvPr/>
          </p:nvCxnSpPr>
          <p:spPr>
            <a:xfrm flipV="1">
              <a:off x="6791395" y="3196202"/>
              <a:ext cx="1314199" cy="6108"/>
            </a:xfrm>
            <a:prstGeom prst="straightConnector1">
              <a:avLst/>
            </a:prstGeom>
            <a:ln w="508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A4649EFC-0076-42DC-ADB3-6C13D6740FA5}"/>
                </a:ext>
              </a:extLst>
            </p:cNvPr>
            <p:cNvSpPr/>
            <p:nvPr/>
          </p:nvSpPr>
          <p:spPr>
            <a:xfrm>
              <a:off x="8105594" y="3126157"/>
              <a:ext cx="124006" cy="140089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>
                <a:solidFill>
                  <a:srgbClr val="C00000"/>
                </a:solidFill>
              </a:endParaRPr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E7C1283B-A00F-445B-9F71-764C94E72FED}"/>
                </a:ext>
              </a:extLst>
            </p:cNvPr>
            <p:cNvSpPr/>
            <p:nvPr/>
          </p:nvSpPr>
          <p:spPr>
            <a:xfrm>
              <a:off x="6667389" y="3132265"/>
              <a:ext cx="124006" cy="140089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>
                <a:solidFill>
                  <a:srgbClr val="C00000"/>
                </a:solidFill>
              </a:endParaRPr>
            </a:p>
          </p:txBody>
        </p:sp>
        <p:cxnSp>
          <p:nvCxnSpPr>
            <p:cNvPr id="128" name="Straight Arrow Connector 127">
              <a:extLst>
                <a:ext uri="{FF2B5EF4-FFF2-40B4-BE49-F238E27FC236}">
                  <a16:creationId xmlns:a16="http://schemas.microsoft.com/office/drawing/2014/main" id="{0DF42641-2DD5-4D04-B3B2-27237AE0D95D}"/>
                </a:ext>
              </a:extLst>
            </p:cNvPr>
            <p:cNvCxnSpPr>
              <a:stCxn id="124" idx="6"/>
              <a:endCxn id="127" idx="2"/>
            </p:cNvCxnSpPr>
            <p:nvPr/>
          </p:nvCxnSpPr>
          <p:spPr>
            <a:xfrm flipV="1">
              <a:off x="4412685" y="3202310"/>
              <a:ext cx="2254704" cy="6159"/>
            </a:xfrm>
            <a:prstGeom prst="straightConnector1">
              <a:avLst/>
            </a:prstGeom>
            <a:ln w="508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3" name="Job blue">
            <a:extLst>
              <a:ext uri="{FF2B5EF4-FFF2-40B4-BE49-F238E27FC236}">
                <a16:creationId xmlns:a16="http://schemas.microsoft.com/office/drawing/2014/main" id="{15C1DC8A-129A-46F2-93BA-67E9132FABA5}"/>
              </a:ext>
            </a:extLst>
          </p:cNvPr>
          <p:cNvGrpSpPr/>
          <p:nvPr/>
        </p:nvGrpSpPr>
        <p:grpSpPr>
          <a:xfrm>
            <a:off x="2559992" y="2917368"/>
            <a:ext cx="7072015" cy="1612919"/>
            <a:chOff x="1033579" y="3212048"/>
            <a:chExt cx="7072015" cy="161291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4" name="TextBox 133">
                  <a:extLst>
                    <a:ext uri="{FF2B5EF4-FFF2-40B4-BE49-F238E27FC236}">
                      <a16:creationId xmlns:a16="http://schemas.microsoft.com/office/drawing/2014/main" id="{D1397D94-D57B-4028-9DC1-58598A9F878E}"/>
                    </a:ext>
                  </a:extLst>
                </p:cNvPr>
                <p:cNvSpPr txBox="1"/>
                <p:nvPr/>
              </p:nvSpPr>
              <p:spPr>
                <a:xfrm>
                  <a:off x="2971990" y="3837053"/>
                  <a:ext cx="416011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𝑱</m:t>
                            </m:r>
                          </m:e>
                          <m:sub>
                            <m:r>
                              <a:rPr lang="en-US" sz="16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US" sz="1600" b="1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137" name="TextBox 13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71990" y="3837053"/>
                  <a:ext cx="416011" cy="338554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b="-53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5" name="TextBox 134">
                  <a:extLst>
                    <a:ext uri="{FF2B5EF4-FFF2-40B4-BE49-F238E27FC236}">
                      <a16:creationId xmlns:a16="http://schemas.microsoft.com/office/drawing/2014/main" id="{652981D8-1408-4B25-AB22-6D164E0399D7}"/>
                    </a:ext>
                  </a:extLst>
                </p:cNvPr>
                <p:cNvSpPr txBox="1"/>
                <p:nvPr/>
              </p:nvSpPr>
              <p:spPr>
                <a:xfrm>
                  <a:off x="1665584" y="3692131"/>
                  <a:ext cx="416011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𝑱</m:t>
                            </m:r>
                          </m:e>
                          <m:sub>
                            <m:r>
                              <a:rPr lang="en-US" sz="16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en-US" sz="1600" b="1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138" name="TextBox 13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65584" y="3692131"/>
                  <a:ext cx="416011" cy="338554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b="-53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8ADC2E27-09D7-4EB7-837C-CA64C94E8093}"/>
                </a:ext>
              </a:extLst>
            </p:cNvPr>
            <p:cNvGrpSpPr/>
            <p:nvPr/>
          </p:nvGrpSpPr>
          <p:grpSpPr>
            <a:xfrm>
              <a:off x="1033579" y="3212048"/>
              <a:ext cx="7072015" cy="1612919"/>
              <a:chOff x="1204139" y="3371851"/>
              <a:chExt cx="7072015" cy="1612919"/>
            </a:xfrm>
          </p:grpSpPr>
          <p:cxnSp>
            <p:nvCxnSpPr>
              <p:cNvPr id="137" name="Straight Arrow Connector 136">
                <a:extLst>
                  <a:ext uri="{FF2B5EF4-FFF2-40B4-BE49-F238E27FC236}">
                    <a16:creationId xmlns:a16="http://schemas.microsoft.com/office/drawing/2014/main" id="{07709A55-BBBC-4F94-874A-6F11F8924806}"/>
                  </a:ext>
                </a:extLst>
              </p:cNvPr>
              <p:cNvCxnSpPr/>
              <p:nvPr/>
            </p:nvCxnSpPr>
            <p:spPr>
              <a:xfrm>
                <a:off x="1204139" y="3371851"/>
                <a:ext cx="1419161" cy="1605516"/>
              </a:xfrm>
              <a:prstGeom prst="straightConnector1">
                <a:avLst/>
              </a:prstGeom>
              <a:ln w="6985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Arrow Connector 137">
                <a:extLst>
                  <a:ext uri="{FF2B5EF4-FFF2-40B4-BE49-F238E27FC236}">
                    <a16:creationId xmlns:a16="http://schemas.microsoft.com/office/drawing/2014/main" id="{B89AA9BC-EB13-4811-954E-3893D1FCFCB9}"/>
                  </a:ext>
                </a:extLst>
              </p:cNvPr>
              <p:cNvCxnSpPr/>
              <p:nvPr/>
            </p:nvCxnSpPr>
            <p:spPr>
              <a:xfrm flipV="1">
                <a:off x="2729146" y="3417800"/>
                <a:ext cx="1748253" cy="1566970"/>
              </a:xfrm>
              <a:prstGeom prst="straightConnector1">
                <a:avLst/>
              </a:prstGeom>
              <a:ln w="6985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Arrow Connector 138">
                <a:extLst>
                  <a:ext uri="{FF2B5EF4-FFF2-40B4-BE49-F238E27FC236}">
                    <a16:creationId xmlns:a16="http://schemas.microsoft.com/office/drawing/2014/main" id="{A5BF27D9-0168-4A2D-88CB-6D5E50211C18}"/>
                  </a:ext>
                </a:extLst>
              </p:cNvPr>
              <p:cNvCxnSpPr/>
              <p:nvPr/>
            </p:nvCxnSpPr>
            <p:spPr>
              <a:xfrm flipV="1">
                <a:off x="6943795" y="3398131"/>
                <a:ext cx="1332359" cy="13510"/>
              </a:xfrm>
              <a:prstGeom prst="straightConnector1">
                <a:avLst/>
              </a:prstGeom>
              <a:ln w="57150">
                <a:solidFill>
                  <a:srgbClr val="0070C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Arrow Connector 139">
                <a:extLst>
                  <a:ext uri="{FF2B5EF4-FFF2-40B4-BE49-F238E27FC236}">
                    <a16:creationId xmlns:a16="http://schemas.microsoft.com/office/drawing/2014/main" id="{F369B59D-77EB-40F9-A825-AA2D6B9A7E83}"/>
                  </a:ext>
                </a:extLst>
              </p:cNvPr>
              <p:cNvCxnSpPr/>
              <p:nvPr/>
            </p:nvCxnSpPr>
            <p:spPr>
              <a:xfrm flipV="1">
                <a:off x="4565085" y="3411641"/>
                <a:ext cx="2291024" cy="6159"/>
              </a:xfrm>
              <a:prstGeom prst="straightConnector1">
                <a:avLst/>
              </a:prstGeom>
              <a:ln w="5715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53" name="Edge">
            <a:extLst>
              <a:ext uri="{FF2B5EF4-FFF2-40B4-BE49-F238E27FC236}">
                <a16:creationId xmlns:a16="http://schemas.microsoft.com/office/drawing/2014/main" id="{24339FD7-8863-477E-A876-A5067CB2619D}"/>
              </a:ext>
            </a:extLst>
          </p:cNvPr>
          <p:cNvGrpSpPr/>
          <p:nvPr/>
        </p:nvGrpSpPr>
        <p:grpSpPr>
          <a:xfrm>
            <a:off x="451035" y="4423037"/>
            <a:ext cx="2533869" cy="1169585"/>
            <a:chOff x="451035" y="4423037"/>
            <a:chExt cx="2533869" cy="1169585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F8BB893-08A4-4B4D-A38B-8AFEAF0630D2}"/>
                </a:ext>
              </a:extLst>
            </p:cNvPr>
            <p:cNvSpPr txBox="1"/>
            <p:nvPr/>
          </p:nvSpPr>
          <p:spPr>
            <a:xfrm>
              <a:off x="451035" y="4946291"/>
              <a:ext cx="243127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Every </a:t>
              </a:r>
              <a:r>
                <a:rPr lang="en-GB" dirty="0">
                  <a:solidFill>
                    <a:srgbClr val="C00000"/>
                  </a:solidFill>
                </a:rPr>
                <a:t>edge</a:t>
              </a:r>
              <a:r>
                <a:rPr lang="en-GB" dirty="0"/>
                <a:t> is a different scheduler </a:t>
              </a:r>
              <a:r>
                <a:rPr lang="en-GB" dirty="0">
                  <a:solidFill>
                    <a:srgbClr val="C00000"/>
                  </a:solidFill>
                </a:rPr>
                <a:t>decision</a:t>
              </a:r>
            </a:p>
          </p:txBody>
        </p:sp>
        <p:cxnSp>
          <p:nvCxnSpPr>
            <p:cNvPr id="143" name="Straight Arrow Connector 142">
              <a:extLst>
                <a:ext uri="{FF2B5EF4-FFF2-40B4-BE49-F238E27FC236}">
                  <a16:creationId xmlns:a16="http://schemas.microsoft.com/office/drawing/2014/main" id="{3EF37516-CDF6-4BC3-B4BE-32B18CEA1D8B}"/>
                </a:ext>
              </a:extLst>
            </p:cNvPr>
            <p:cNvCxnSpPr>
              <a:cxnSpLocks/>
              <a:stCxn id="3" idx="0"/>
            </p:cNvCxnSpPr>
            <p:nvPr/>
          </p:nvCxnSpPr>
          <p:spPr>
            <a:xfrm flipV="1">
              <a:off x="1666671" y="4423037"/>
              <a:ext cx="1318233" cy="523254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154" name="Node">
            <a:extLst>
              <a:ext uri="{FF2B5EF4-FFF2-40B4-BE49-F238E27FC236}">
                <a16:creationId xmlns:a16="http://schemas.microsoft.com/office/drawing/2014/main" id="{084CA376-2E66-4089-987C-B151CBEE715D}"/>
              </a:ext>
            </a:extLst>
          </p:cNvPr>
          <p:cNvGrpSpPr/>
          <p:nvPr/>
        </p:nvGrpSpPr>
        <p:grpSpPr>
          <a:xfrm>
            <a:off x="8418490" y="4235504"/>
            <a:ext cx="3527103" cy="646331"/>
            <a:chOff x="8418490" y="4235504"/>
            <a:chExt cx="3527103" cy="646331"/>
          </a:xfrm>
        </p:grpSpPr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1A27C70D-BA3D-40E8-9FA9-E240EBD52044}"/>
                </a:ext>
              </a:extLst>
            </p:cNvPr>
            <p:cNvSpPr txBox="1"/>
            <p:nvPr/>
          </p:nvSpPr>
          <p:spPr>
            <a:xfrm>
              <a:off x="9507331" y="4235504"/>
              <a:ext cx="243826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Every </a:t>
              </a:r>
              <a:r>
                <a:rPr lang="en-GB" dirty="0">
                  <a:solidFill>
                    <a:srgbClr val="C00000"/>
                  </a:solidFill>
                </a:rPr>
                <a:t>node</a:t>
              </a:r>
              <a:r>
                <a:rPr lang="en-GB" dirty="0"/>
                <a:t> is a different </a:t>
              </a:r>
              <a:r>
                <a:rPr lang="en-GB" dirty="0">
                  <a:solidFill>
                    <a:srgbClr val="C00000"/>
                  </a:solidFill>
                </a:rPr>
                <a:t>system state</a:t>
              </a:r>
            </a:p>
          </p:txBody>
        </p:sp>
        <p:cxnSp>
          <p:nvCxnSpPr>
            <p:cNvPr id="145" name="Straight Arrow Connector 144">
              <a:extLst>
                <a:ext uri="{FF2B5EF4-FFF2-40B4-BE49-F238E27FC236}">
                  <a16:creationId xmlns:a16="http://schemas.microsoft.com/office/drawing/2014/main" id="{DE34B7EA-86B4-44A4-9B78-0ACAAD2F3D1E}"/>
                </a:ext>
              </a:extLst>
            </p:cNvPr>
            <p:cNvCxnSpPr>
              <a:cxnSpLocks/>
              <a:stCxn id="141" idx="1"/>
            </p:cNvCxnSpPr>
            <p:nvPr/>
          </p:nvCxnSpPr>
          <p:spPr>
            <a:xfrm flipH="1">
              <a:off x="8418490" y="4558670"/>
              <a:ext cx="1088841" cy="30671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151" name="Rectangle 150">
            <a:extLst>
              <a:ext uri="{FF2B5EF4-FFF2-40B4-BE49-F238E27FC236}">
                <a16:creationId xmlns:a16="http://schemas.microsoft.com/office/drawing/2014/main" id="{C06F71C9-7AE9-4B33-BB8F-BFD7F35A932C}"/>
              </a:ext>
            </a:extLst>
          </p:cNvPr>
          <p:cNvSpPr/>
          <p:nvPr/>
        </p:nvSpPr>
        <p:spPr>
          <a:xfrm>
            <a:off x="838199" y="1375039"/>
            <a:ext cx="105156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2790575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2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567BC-E03D-4671-82EA-C4184830D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SAG for gang tasks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021AC2-416E-4461-93D0-27CE2F074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13</a:t>
            </a:fld>
            <a:endParaRPr lang="en-GB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282871A-FB77-4D63-BDD6-745535E73B16}"/>
              </a:ext>
            </a:extLst>
          </p:cNvPr>
          <p:cNvSpPr/>
          <p:nvPr/>
        </p:nvSpPr>
        <p:spPr>
          <a:xfrm>
            <a:off x="815597" y="1722989"/>
            <a:ext cx="1459684" cy="8619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Adapt JLFP to gang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F3AEC49-143E-4233-B3BD-FD16C6587C46}"/>
              </a:ext>
            </a:extLst>
          </p:cNvPr>
          <p:cNvSpPr/>
          <p:nvPr/>
        </p:nvSpPr>
        <p:spPr>
          <a:xfrm>
            <a:off x="3090878" y="1722989"/>
            <a:ext cx="1459684" cy="8619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Model gang in SAG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6D8A64F-CDA0-485C-B4CB-937387FACF6E}"/>
              </a:ext>
            </a:extLst>
          </p:cNvPr>
          <p:cNvSpPr/>
          <p:nvPr/>
        </p:nvSpPr>
        <p:spPr>
          <a:xfrm>
            <a:off x="5366159" y="1722989"/>
            <a:ext cx="1459684" cy="8619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Code new model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4FC6184-69D8-43EC-9183-710C0AE24765}"/>
              </a:ext>
            </a:extLst>
          </p:cNvPr>
          <p:cNvSpPr/>
          <p:nvPr/>
        </p:nvSpPr>
        <p:spPr>
          <a:xfrm>
            <a:off x="9916721" y="1722989"/>
            <a:ext cx="1459684" cy="8619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Analyse results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C7E658D-4D76-4DD1-9B80-33A9F40B025E}"/>
              </a:ext>
            </a:extLst>
          </p:cNvPr>
          <p:cNvSpPr/>
          <p:nvPr/>
        </p:nvSpPr>
        <p:spPr>
          <a:xfrm>
            <a:off x="7679022" y="3364889"/>
            <a:ext cx="1459684" cy="8619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Identify issues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315B972D-2066-437E-9C46-0DD6C25C57B4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4550562" y="2153974"/>
            <a:ext cx="815597" cy="0"/>
          </a:xfrm>
          <a:prstGeom prst="straightConnector1">
            <a:avLst/>
          </a:prstGeom>
          <a:ln w="158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41A8CBFE-77B9-4519-A998-EC11F0AD8FA5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2275281" y="2153974"/>
            <a:ext cx="815597" cy="0"/>
          </a:xfrm>
          <a:prstGeom prst="straightConnector1">
            <a:avLst/>
          </a:prstGeom>
          <a:ln w="158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ctangle: Rounded Corners 81">
            <a:extLst>
              <a:ext uri="{FF2B5EF4-FFF2-40B4-BE49-F238E27FC236}">
                <a16:creationId xmlns:a16="http://schemas.microsoft.com/office/drawing/2014/main" id="{746EECBA-F5F9-42ED-BB95-F08DED3CC720}"/>
              </a:ext>
            </a:extLst>
          </p:cNvPr>
          <p:cNvSpPr/>
          <p:nvPr/>
        </p:nvSpPr>
        <p:spPr>
          <a:xfrm>
            <a:off x="9916721" y="4565472"/>
            <a:ext cx="1459684" cy="8619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Finish</a:t>
            </a:r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C62790C8-AEF2-4547-B727-CAC2E36AE661}"/>
              </a:ext>
            </a:extLst>
          </p:cNvPr>
          <p:cNvCxnSpPr>
            <a:cxnSpLocks/>
            <a:stCxn id="9" idx="2"/>
            <a:endCxn id="82" idx="0"/>
          </p:cNvCxnSpPr>
          <p:nvPr/>
        </p:nvCxnSpPr>
        <p:spPr>
          <a:xfrm>
            <a:off x="10646563" y="2584958"/>
            <a:ext cx="0" cy="1980514"/>
          </a:xfrm>
          <a:prstGeom prst="straightConnector1">
            <a:avLst/>
          </a:prstGeom>
          <a:ln w="158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2FAF1304-FE98-46C1-9445-05A14315924C}"/>
              </a:ext>
            </a:extLst>
          </p:cNvPr>
          <p:cNvGrpSpPr/>
          <p:nvPr/>
        </p:nvGrpSpPr>
        <p:grpSpPr>
          <a:xfrm>
            <a:off x="7660667" y="1358516"/>
            <a:ext cx="1465512" cy="1591029"/>
            <a:chOff x="7688701" y="1281480"/>
            <a:chExt cx="1465512" cy="1591029"/>
          </a:xfrm>
        </p:grpSpPr>
        <p:sp>
          <p:nvSpPr>
            <p:cNvPr id="88" name="Rectangle: Rounded Corners 87">
              <a:extLst>
                <a:ext uri="{FF2B5EF4-FFF2-40B4-BE49-F238E27FC236}">
                  <a16:creationId xmlns:a16="http://schemas.microsoft.com/office/drawing/2014/main" id="{3822C2AA-99F6-4870-BDA2-89CD9FDCA6D6}"/>
                </a:ext>
              </a:extLst>
            </p:cNvPr>
            <p:cNvSpPr/>
            <p:nvPr/>
          </p:nvSpPr>
          <p:spPr>
            <a:xfrm>
              <a:off x="7688701" y="1281480"/>
              <a:ext cx="1459684" cy="6912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Test in simulator</a:t>
              </a:r>
            </a:p>
          </p:txBody>
        </p:sp>
        <p:sp>
          <p:nvSpPr>
            <p:cNvPr id="90" name="Rectangle: Rounded Corners 89">
              <a:extLst>
                <a:ext uri="{FF2B5EF4-FFF2-40B4-BE49-F238E27FC236}">
                  <a16:creationId xmlns:a16="http://schemas.microsoft.com/office/drawing/2014/main" id="{F88B234B-04E0-4940-80FF-98FE1725EECD}"/>
                </a:ext>
              </a:extLst>
            </p:cNvPr>
            <p:cNvSpPr/>
            <p:nvPr/>
          </p:nvSpPr>
          <p:spPr>
            <a:xfrm>
              <a:off x="7694529" y="2182071"/>
              <a:ext cx="1459684" cy="6904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Test in SAG</a:t>
              </a:r>
            </a:p>
          </p:txBody>
        </p:sp>
      </p:grpSp>
      <p:cxnSp>
        <p:nvCxnSpPr>
          <p:cNvPr id="139" name="Connector: Curved 138">
            <a:extLst>
              <a:ext uri="{FF2B5EF4-FFF2-40B4-BE49-F238E27FC236}">
                <a16:creationId xmlns:a16="http://schemas.microsoft.com/office/drawing/2014/main" id="{CE773494-CA0A-4CC4-8235-E9D6415EE1AA}"/>
              </a:ext>
            </a:extLst>
          </p:cNvPr>
          <p:cNvCxnSpPr>
            <a:stCxn id="7" idx="3"/>
            <a:endCxn id="88" idx="1"/>
          </p:cNvCxnSpPr>
          <p:nvPr/>
        </p:nvCxnSpPr>
        <p:spPr>
          <a:xfrm flipV="1">
            <a:off x="6825843" y="1704116"/>
            <a:ext cx="834824" cy="449858"/>
          </a:xfrm>
          <a:prstGeom prst="bentConnector3">
            <a:avLst>
              <a:gd name="adj1" fmla="val 50380"/>
            </a:avLst>
          </a:prstGeom>
          <a:ln w="158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Connector: Curved 139">
            <a:extLst>
              <a:ext uri="{FF2B5EF4-FFF2-40B4-BE49-F238E27FC236}">
                <a16:creationId xmlns:a16="http://schemas.microsoft.com/office/drawing/2014/main" id="{FEC155B9-FE2B-486D-B3BF-E223AB48CF90}"/>
              </a:ext>
            </a:extLst>
          </p:cNvPr>
          <p:cNvCxnSpPr>
            <a:cxnSpLocks/>
            <a:stCxn id="7" idx="3"/>
            <a:endCxn id="90" idx="1"/>
          </p:cNvCxnSpPr>
          <p:nvPr/>
        </p:nvCxnSpPr>
        <p:spPr>
          <a:xfrm>
            <a:off x="6825843" y="2153974"/>
            <a:ext cx="840652" cy="450352"/>
          </a:xfrm>
          <a:prstGeom prst="bentConnector3">
            <a:avLst>
              <a:gd name="adj1" fmla="val 50000"/>
            </a:avLst>
          </a:prstGeom>
          <a:ln w="158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onnector: Curved 142">
            <a:extLst>
              <a:ext uri="{FF2B5EF4-FFF2-40B4-BE49-F238E27FC236}">
                <a16:creationId xmlns:a16="http://schemas.microsoft.com/office/drawing/2014/main" id="{17871F9E-A526-42A7-B10E-2CF40AD2F751}"/>
              </a:ext>
            </a:extLst>
          </p:cNvPr>
          <p:cNvCxnSpPr>
            <a:cxnSpLocks/>
            <a:stCxn id="90" idx="3"/>
            <a:endCxn id="9" idx="1"/>
          </p:cNvCxnSpPr>
          <p:nvPr/>
        </p:nvCxnSpPr>
        <p:spPr>
          <a:xfrm flipV="1">
            <a:off x="9126179" y="2153974"/>
            <a:ext cx="790542" cy="450352"/>
          </a:xfrm>
          <a:prstGeom prst="bentConnector3">
            <a:avLst/>
          </a:prstGeom>
          <a:ln w="158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Connector: Curved 145">
            <a:extLst>
              <a:ext uri="{FF2B5EF4-FFF2-40B4-BE49-F238E27FC236}">
                <a16:creationId xmlns:a16="http://schemas.microsoft.com/office/drawing/2014/main" id="{9AE8F292-1424-4D06-9410-9636B3749754}"/>
              </a:ext>
            </a:extLst>
          </p:cNvPr>
          <p:cNvCxnSpPr>
            <a:cxnSpLocks/>
            <a:stCxn id="88" idx="3"/>
            <a:endCxn id="9" idx="1"/>
          </p:cNvCxnSpPr>
          <p:nvPr/>
        </p:nvCxnSpPr>
        <p:spPr>
          <a:xfrm>
            <a:off x="9120351" y="1704116"/>
            <a:ext cx="796370" cy="449858"/>
          </a:xfrm>
          <a:prstGeom prst="bentConnector3">
            <a:avLst>
              <a:gd name="adj1" fmla="val 50000"/>
            </a:avLst>
          </a:prstGeom>
          <a:ln w="158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Rectangle: Rounded Corners 154">
            <a:extLst>
              <a:ext uri="{FF2B5EF4-FFF2-40B4-BE49-F238E27FC236}">
                <a16:creationId xmlns:a16="http://schemas.microsoft.com/office/drawing/2014/main" id="{466CC40C-E0BC-41DC-B013-19C1F6735479}"/>
              </a:ext>
            </a:extLst>
          </p:cNvPr>
          <p:cNvSpPr/>
          <p:nvPr/>
        </p:nvSpPr>
        <p:spPr>
          <a:xfrm>
            <a:off x="5366158" y="3359018"/>
            <a:ext cx="1459684" cy="8619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Bugs</a:t>
            </a:r>
          </a:p>
        </p:txBody>
      </p:sp>
      <p:sp>
        <p:nvSpPr>
          <p:cNvPr id="156" name="Rectangle: Rounded Corners 155">
            <a:extLst>
              <a:ext uri="{FF2B5EF4-FFF2-40B4-BE49-F238E27FC236}">
                <a16:creationId xmlns:a16="http://schemas.microsoft.com/office/drawing/2014/main" id="{8FAA7B67-A3E2-479D-B2E9-A05E4EA6ACB0}"/>
              </a:ext>
            </a:extLst>
          </p:cNvPr>
          <p:cNvSpPr/>
          <p:nvPr/>
        </p:nvSpPr>
        <p:spPr>
          <a:xfrm>
            <a:off x="5366158" y="4565473"/>
            <a:ext cx="1459684" cy="8619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Pessimism</a:t>
            </a:r>
          </a:p>
        </p:txBody>
      </p:sp>
      <p:cxnSp>
        <p:nvCxnSpPr>
          <p:cNvPr id="157" name="Straight Arrow Connector 156">
            <a:extLst>
              <a:ext uri="{FF2B5EF4-FFF2-40B4-BE49-F238E27FC236}">
                <a16:creationId xmlns:a16="http://schemas.microsoft.com/office/drawing/2014/main" id="{A7B99620-9D82-4E15-8CDD-9C21E77B2ED3}"/>
              </a:ext>
            </a:extLst>
          </p:cNvPr>
          <p:cNvCxnSpPr>
            <a:cxnSpLocks/>
            <a:stCxn id="155" idx="0"/>
            <a:endCxn id="7" idx="2"/>
          </p:cNvCxnSpPr>
          <p:nvPr/>
        </p:nvCxnSpPr>
        <p:spPr>
          <a:xfrm flipV="1">
            <a:off x="6096000" y="2584958"/>
            <a:ext cx="1" cy="774060"/>
          </a:xfrm>
          <a:prstGeom prst="straightConnector1">
            <a:avLst/>
          </a:prstGeom>
          <a:ln w="158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6FFE184D-EC1D-45C4-AE2B-F4360326C268}"/>
              </a:ext>
            </a:extLst>
          </p:cNvPr>
          <p:cNvCxnSpPr>
            <a:cxnSpLocks/>
            <a:stCxn id="10" idx="1"/>
            <a:endCxn id="155" idx="3"/>
          </p:cNvCxnSpPr>
          <p:nvPr/>
        </p:nvCxnSpPr>
        <p:spPr>
          <a:xfrm flipH="1" flipV="1">
            <a:off x="6825842" y="3790003"/>
            <a:ext cx="853180" cy="5871"/>
          </a:xfrm>
          <a:prstGeom prst="straightConnector1">
            <a:avLst/>
          </a:prstGeom>
          <a:ln w="158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Arrow Connector 163">
            <a:extLst>
              <a:ext uri="{FF2B5EF4-FFF2-40B4-BE49-F238E27FC236}">
                <a16:creationId xmlns:a16="http://schemas.microsoft.com/office/drawing/2014/main" id="{F8D02D43-D0F9-454A-A2F0-156DDB69466E}"/>
              </a:ext>
            </a:extLst>
          </p:cNvPr>
          <p:cNvCxnSpPr>
            <a:cxnSpLocks/>
            <a:stCxn id="10" idx="2"/>
            <a:endCxn id="156" idx="3"/>
          </p:cNvCxnSpPr>
          <p:nvPr/>
        </p:nvCxnSpPr>
        <p:spPr>
          <a:xfrm rot="5400000">
            <a:off x="7232553" y="3820147"/>
            <a:ext cx="769600" cy="1583022"/>
          </a:xfrm>
          <a:prstGeom prst="bentConnector2">
            <a:avLst/>
          </a:prstGeom>
          <a:ln w="158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Arrow Connector 163">
            <a:extLst>
              <a:ext uri="{FF2B5EF4-FFF2-40B4-BE49-F238E27FC236}">
                <a16:creationId xmlns:a16="http://schemas.microsoft.com/office/drawing/2014/main" id="{E43EDDEA-4150-4134-B9DF-72E8EA8CADE6}"/>
              </a:ext>
            </a:extLst>
          </p:cNvPr>
          <p:cNvCxnSpPr>
            <a:cxnSpLocks/>
            <a:stCxn id="156" idx="1"/>
            <a:endCxn id="6" idx="2"/>
          </p:cNvCxnSpPr>
          <p:nvPr/>
        </p:nvCxnSpPr>
        <p:spPr>
          <a:xfrm rot="10800000">
            <a:off x="3820720" y="2584958"/>
            <a:ext cx="1545438" cy="2411500"/>
          </a:xfrm>
          <a:prstGeom prst="bentConnector2">
            <a:avLst/>
          </a:prstGeom>
          <a:ln w="158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Arrow Connector 163">
            <a:extLst>
              <a:ext uri="{FF2B5EF4-FFF2-40B4-BE49-F238E27FC236}">
                <a16:creationId xmlns:a16="http://schemas.microsoft.com/office/drawing/2014/main" id="{3812F4EA-3EA2-4DC7-A41B-F7EAA33D3C51}"/>
              </a:ext>
            </a:extLst>
          </p:cNvPr>
          <p:cNvCxnSpPr>
            <a:cxnSpLocks/>
            <a:stCxn id="9" idx="2"/>
            <a:endCxn id="10" idx="3"/>
          </p:cNvCxnSpPr>
          <p:nvPr/>
        </p:nvCxnSpPr>
        <p:spPr>
          <a:xfrm rot="5400000">
            <a:off x="9287177" y="2436488"/>
            <a:ext cx="1210916" cy="1507857"/>
          </a:xfrm>
          <a:prstGeom prst="bentConnector2">
            <a:avLst/>
          </a:prstGeom>
          <a:ln w="158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Arrow Connector 163">
            <a:extLst>
              <a:ext uri="{FF2B5EF4-FFF2-40B4-BE49-F238E27FC236}">
                <a16:creationId xmlns:a16="http://schemas.microsoft.com/office/drawing/2014/main" id="{2D4E234F-59D7-4451-B8AA-860B3912468A}"/>
              </a:ext>
            </a:extLst>
          </p:cNvPr>
          <p:cNvCxnSpPr>
            <a:cxnSpLocks/>
            <a:stCxn id="155" idx="1"/>
            <a:endCxn id="6" idx="2"/>
          </p:cNvCxnSpPr>
          <p:nvPr/>
        </p:nvCxnSpPr>
        <p:spPr>
          <a:xfrm rot="10800000">
            <a:off x="3820720" y="2584959"/>
            <a:ext cx="1545438" cy="1205045"/>
          </a:xfrm>
          <a:prstGeom prst="bentConnector2">
            <a:avLst/>
          </a:prstGeom>
          <a:ln w="158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4542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9" grpId="0" animBg="1"/>
      <p:bldP spid="10" grpId="0" animBg="1"/>
      <p:bldP spid="82" grpId="0" animBg="1"/>
      <p:bldP spid="155" grpId="0" animBg="1"/>
      <p:bldP spid="15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FD1C0C-45E5-4B3D-A9D8-ACEB28DA6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noProof="0" dirty="0"/>
              <a:t>How does JLFP work with gang?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8D81FD-2868-4882-8387-BDCBDC7042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noProof="0" dirty="0"/>
              <a:t>Based on Global JLFP scheduler</a:t>
            </a:r>
          </a:p>
          <a:p>
            <a:pPr lvl="1"/>
            <a:r>
              <a:rPr lang="en-GB" noProof="0" dirty="0"/>
              <a:t>Work conserving scheduler</a:t>
            </a:r>
          </a:p>
          <a:p>
            <a:pPr lvl="1"/>
            <a:r>
              <a:rPr lang="en-GB" noProof="0" dirty="0"/>
              <a:t>Job with highest priority goes first</a:t>
            </a:r>
          </a:p>
          <a:p>
            <a:pPr lvl="1"/>
            <a:r>
              <a:rPr lang="en-GB" noProof="0" dirty="0"/>
              <a:t>All the predecessors of a job must have finished before it can start</a:t>
            </a:r>
          </a:p>
          <a:p>
            <a:r>
              <a:rPr lang="en-GB" dirty="0"/>
              <a:t>Assigns maximum number of available cores to a job between the range of cores that the job allows</a:t>
            </a:r>
          </a:p>
          <a:p>
            <a:endParaRPr lang="en-GB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948599-EA99-438D-8DCB-B9F33B71A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11260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75B93-C838-420B-98DB-EC47BB449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does JLFP work with gang?</a:t>
            </a:r>
            <a:endParaRPr lang="en-GB" noProof="0" dirty="0"/>
          </a:p>
        </p:txBody>
      </p:sp>
      <p:sp>
        <p:nvSpPr>
          <p:cNvPr id="3" name="Content Placeholder 2" hidden="1">
            <a:extLst>
              <a:ext uri="{FF2B5EF4-FFF2-40B4-BE49-F238E27FC236}">
                <a16:creationId xmlns:a16="http://schemas.microsoft.com/office/drawing/2014/main" id="{C6C6B923-AE93-4655-A9DB-05DFFE742E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noProof="0" dirty="0"/>
              <a:t>Limited-Preemptive Moldable Reservation Gang Scheduler</a:t>
            </a:r>
          </a:p>
          <a:p>
            <a:r>
              <a:rPr lang="en-GB" noProof="0" dirty="0"/>
              <a:t>Non-work conserving scheduler</a:t>
            </a:r>
          </a:p>
          <a:p>
            <a:r>
              <a:rPr lang="en-GB" noProof="0" dirty="0"/>
              <a:t>Reserve cores of higher-priority tasks and distribute the remaining ones among lower priority tasks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AEC209-9A63-4A23-BDFE-9627342A7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15</a:t>
            </a:fld>
            <a:endParaRPr lang="en-GB" dirty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" name="table_base">
                <a:extLst>
                  <a:ext uri="{FF2B5EF4-FFF2-40B4-BE49-F238E27FC236}">
                    <a16:creationId xmlns:a16="http://schemas.microsoft.com/office/drawing/2014/main" id="{86EE8435-BA21-4444-A3E9-94BFF814702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23042277"/>
                  </p:ext>
                </p:extLst>
              </p:nvPr>
            </p:nvGraphicFramePr>
            <p:xfrm>
              <a:off x="7306235" y="3920066"/>
              <a:ext cx="3756211" cy="1906715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538899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min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max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𝒗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15, </a:t>
                          </a:r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</a:t>
                          </a:r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24, 13, 20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5" name="table_base">
                <a:extLst>
                  <a:ext uri="{FF2B5EF4-FFF2-40B4-BE49-F238E27FC236}">
                    <a16:creationId xmlns:a16="http://schemas.microsoft.com/office/drawing/2014/main" id="{86EE8435-BA21-4444-A3E9-94BFF814702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23042277"/>
                  </p:ext>
                </p:extLst>
              </p:nvPr>
            </p:nvGraphicFramePr>
            <p:xfrm>
              <a:off x="7306235" y="3920066"/>
              <a:ext cx="3756211" cy="1906715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538899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23355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97727" t="-1449" r="-509091" b="-375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51304" t="-1449" r="-289565" b="-375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40833" t="-1449" r="-177500" b="-375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95694" t="-1449" r="-1914" b="-3753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176" t="-114754" r="-630588" b="-3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15, </a:t>
                          </a:r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176" t="-214754" r="-630588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</a:t>
                          </a:r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176" t="-314754" r="-630588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176" t="-414754" r="-630588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24, 13, 20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C0DC2898-13CD-4966-A24A-883C0210E7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553" y="3698249"/>
            <a:ext cx="5093075" cy="2339778"/>
          </a:xfrm>
          <a:prstGeom prst="rect">
            <a:avLst/>
          </a:prstGeom>
        </p:spPr>
      </p:pic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F0B8F1F9-3923-4D2A-B109-8E0649048F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553" y="3696940"/>
            <a:ext cx="5093075" cy="2342396"/>
          </a:xfrm>
          <a:prstGeom prst="rect">
            <a:avLst/>
          </a:prstGeom>
        </p:spPr>
      </p:pic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7B8BCF9D-768A-4E52-ACF5-47D22FC860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553" y="3698249"/>
            <a:ext cx="5093075" cy="2339778"/>
          </a:xfrm>
          <a:prstGeom prst="rect">
            <a:avLst/>
          </a:prstGeom>
        </p:spPr>
      </p:pic>
      <p:pic>
        <p:nvPicPr>
          <p:cNvPr id="14" name="Picture 13" descr="A picture containing drawing&#10;&#10;Description automatically generated">
            <a:extLst>
              <a:ext uri="{FF2B5EF4-FFF2-40B4-BE49-F238E27FC236}">
                <a16:creationId xmlns:a16="http://schemas.microsoft.com/office/drawing/2014/main" id="{E362734B-1C47-44DF-A4AC-172C69E5650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553" y="3698249"/>
            <a:ext cx="5093075" cy="2339778"/>
          </a:xfrm>
          <a:prstGeom prst="rect">
            <a:avLst/>
          </a:prstGeom>
        </p:spPr>
      </p:pic>
      <p:pic>
        <p:nvPicPr>
          <p:cNvPr id="16" name="Picture 15" descr="A picture containing drawing&#10;&#10;Description automatically generated">
            <a:extLst>
              <a:ext uri="{FF2B5EF4-FFF2-40B4-BE49-F238E27FC236}">
                <a16:creationId xmlns:a16="http://schemas.microsoft.com/office/drawing/2014/main" id="{EC2E6BBE-E0F7-4761-AAFD-B4613B52968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553" y="3696940"/>
            <a:ext cx="5093075" cy="234239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B_j0">
                <a:extLst>
                  <a:ext uri="{FF2B5EF4-FFF2-40B4-BE49-F238E27FC236}">
                    <a16:creationId xmlns:a16="http://schemas.microsoft.com/office/drawing/2014/main" id="{9B7F500E-8946-4B1A-9BBA-E4C390965BC5}"/>
                  </a:ext>
                </a:extLst>
              </p:cNvPr>
              <p:cNvSpPr txBox="1"/>
              <p:nvPr/>
            </p:nvSpPr>
            <p:spPr>
              <a:xfrm>
                <a:off x="5312662" y="3919950"/>
                <a:ext cx="17022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/>
                  <a:t>S</a:t>
                </a:r>
                <a:r>
                  <a:rPr lang="en-GB" dirty="0"/>
                  <a:t>c</a:t>
                </a:r>
                <a:r>
                  <a:rPr lang="en-150"/>
                  <a:t>h</a:t>
                </a:r>
                <a:r>
                  <a:rPr lang="en-GB" dirty="0"/>
                  <a:t>e</a:t>
                </a:r>
                <a:r>
                  <a:rPr lang="en-150"/>
                  <a:t>d</a:t>
                </a:r>
                <a:r>
                  <a:rPr lang="en-GB" dirty="0"/>
                  <a:t>u</a:t>
                </a:r>
                <a:r>
                  <a:rPr lang="en-150"/>
                  <a:t>l</a:t>
                </a:r>
                <a:r>
                  <a:rPr lang="en-GB" dirty="0"/>
                  <a:t>i</a:t>
                </a:r>
                <a:r>
                  <a:rPr lang="en-150"/>
                  <a:t>n</a:t>
                </a:r>
                <a:r>
                  <a:rPr lang="en-GB" dirty="0"/>
                  <a:t>g</a:t>
                </a:r>
                <a:r>
                  <a:rPr lang="en-1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18" name="TB_j0">
                <a:extLst>
                  <a:ext uri="{FF2B5EF4-FFF2-40B4-BE49-F238E27FC236}">
                    <a16:creationId xmlns:a16="http://schemas.microsoft.com/office/drawing/2014/main" id="{9B7F500E-8946-4B1A-9BBA-E4C390965B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2662" y="3919950"/>
                <a:ext cx="1702217" cy="369332"/>
              </a:xfrm>
              <a:prstGeom prst="rect">
                <a:avLst/>
              </a:prstGeom>
              <a:blipFill>
                <a:blip r:embed="rId9"/>
                <a:stretch>
                  <a:fillRect l="-2857" t="-8197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B_j1">
                <a:extLst>
                  <a:ext uri="{FF2B5EF4-FFF2-40B4-BE49-F238E27FC236}">
                    <a16:creationId xmlns:a16="http://schemas.microsoft.com/office/drawing/2014/main" id="{493A6B90-0674-4F84-BA44-B1D844177C6E}"/>
                  </a:ext>
                </a:extLst>
              </p:cNvPr>
              <p:cNvSpPr txBox="1"/>
              <p:nvPr/>
            </p:nvSpPr>
            <p:spPr>
              <a:xfrm>
                <a:off x="5312663" y="3920066"/>
                <a:ext cx="17022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/>
                  <a:t>S</a:t>
                </a:r>
                <a:r>
                  <a:rPr lang="en-GB" dirty="0"/>
                  <a:t>c</a:t>
                </a:r>
                <a:r>
                  <a:rPr lang="en-150"/>
                  <a:t>h</a:t>
                </a:r>
                <a:r>
                  <a:rPr lang="en-GB" dirty="0"/>
                  <a:t>e</a:t>
                </a:r>
                <a:r>
                  <a:rPr lang="en-150"/>
                  <a:t>d</a:t>
                </a:r>
                <a:r>
                  <a:rPr lang="en-GB" dirty="0"/>
                  <a:t>u</a:t>
                </a:r>
                <a:r>
                  <a:rPr lang="en-150"/>
                  <a:t>l</a:t>
                </a:r>
                <a:r>
                  <a:rPr lang="en-GB" dirty="0"/>
                  <a:t>i</a:t>
                </a:r>
                <a:r>
                  <a:rPr lang="en-150"/>
                  <a:t>n</a:t>
                </a:r>
                <a:r>
                  <a:rPr lang="en-GB" dirty="0"/>
                  <a:t>g</a:t>
                </a:r>
                <a:r>
                  <a:rPr lang="en-1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17" name="TB_j1">
                <a:extLst>
                  <a:ext uri="{FF2B5EF4-FFF2-40B4-BE49-F238E27FC236}">
                    <a16:creationId xmlns:a16="http://schemas.microsoft.com/office/drawing/2014/main" id="{493A6B90-0674-4F84-BA44-B1D844177C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2663" y="3920066"/>
                <a:ext cx="1702217" cy="369332"/>
              </a:xfrm>
              <a:prstGeom prst="rect">
                <a:avLst/>
              </a:prstGeom>
              <a:blipFill>
                <a:blip r:embed="rId10"/>
                <a:stretch>
                  <a:fillRect l="-2857" t="-8197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B_j2">
                <a:extLst>
                  <a:ext uri="{FF2B5EF4-FFF2-40B4-BE49-F238E27FC236}">
                    <a16:creationId xmlns:a16="http://schemas.microsoft.com/office/drawing/2014/main" id="{EB34E394-0A34-4C22-A616-6C7839402D4C}"/>
                  </a:ext>
                </a:extLst>
              </p:cNvPr>
              <p:cNvSpPr txBox="1"/>
              <p:nvPr/>
            </p:nvSpPr>
            <p:spPr>
              <a:xfrm>
                <a:off x="5312662" y="3919950"/>
                <a:ext cx="17022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/>
                  <a:t>S</a:t>
                </a:r>
                <a:r>
                  <a:rPr lang="en-GB" dirty="0"/>
                  <a:t>c</a:t>
                </a:r>
                <a:r>
                  <a:rPr lang="en-150"/>
                  <a:t>h</a:t>
                </a:r>
                <a:r>
                  <a:rPr lang="en-GB" dirty="0"/>
                  <a:t>e</a:t>
                </a:r>
                <a:r>
                  <a:rPr lang="en-150"/>
                  <a:t>d</a:t>
                </a:r>
                <a:r>
                  <a:rPr lang="en-GB" dirty="0"/>
                  <a:t>u</a:t>
                </a:r>
                <a:r>
                  <a:rPr lang="en-150"/>
                  <a:t>l</a:t>
                </a:r>
                <a:r>
                  <a:rPr lang="en-GB" dirty="0"/>
                  <a:t>i</a:t>
                </a:r>
                <a:r>
                  <a:rPr lang="en-150"/>
                  <a:t>n</a:t>
                </a:r>
                <a:r>
                  <a:rPr lang="en-GB" dirty="0"/>
                  <a:t>g</a:t>
                </a:r>
                <a:r>
                  <a:rPr lang="en-1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19" name="TB_j2">
                <a:extLst>
                  <a:ext uri="{FF2B5EF4-FFF2-40B4-BE49-F238E27FC236}">
                    <a16:creationId xmlns:a16="http://schemas.microsoft.com/office/drawing/2014/main" id="{EB34E394-0A34-4C22-A616-6C7839402D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2662" y="3919950"/>
                <a:ext cx="1702217" cy="369332"/>
              </a:xfrm>
              <a:prstGeom prst="rect">
                <a:avLst/>
              </a:prstGeom>
              <a:blipFill>
                <a:blip r:embed="rId11"/>
                <a:stretch>
                  <a:fillRect l="-2857" t="-8197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B_j3">
                <a:extLst>
                  <a:ext uri="{FF2B5EF4-FFF2-40B4-BE49-F238E27FC236}">
                    <a16:creationId xmlns:a16="http://schemas.microsoft.com/office/drawing/2014/main" id="{2CE901D1-E60E-4EC9-B51E-70B618A9D119}"/>
                  </a:ext>
                </a:extLst>
              </p:cNvPr>
              <p:cNvSpPr txBox="1"/>
              <p:nvPr/>
            </p:nvSpPr>
            <p:spPr>
              <a:xfrm>
                <a:off x="5312662" y="3919950"/>
                <a:ext cx="17022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/>
                  <a:t>S</a:t>
                </a:r>
                <a:r>
                  <a:rPr lang="en-GB" dirty="0"/>
                  <a:t>c</a:t>
                </a:r>
                <a:r>
                  <a:rPr lang="en-150"/>
                  <a:t>h</a:t>
                </a:r>
                <a:r>
                  <a:rPr lang="en-GB" dirty="0"/>
                  <a:t>e</a:t>
                </a:r>
                <a:r>
                  <a:rPr lang="en-150"/>
                  <a:t>d</a:t>
                </a:r>
                <a:r>
                  <a:rPr lang="en-GB" dirty="0"/>
                  <a:t>u</a:t>
                </a:r>
                <a:r>
                  <a:rPr lang="en-150"/>
                  <a:t>l</a:t>
                </a:r>
                <a:r>
                  <a:rPr lang="en-GB" dirty="0"/>
                  <a:t>i</a:t>
                </a:r>
                <a:r>
                  <a:rPr lang="en-150"/>
                  <a:t>n</a:t>
                </a:r>
                <a:r>
                  <a:rPr lang="en-GB" dirty="0"/>
                  <a:t>g</a:t>
                </a:r>
                <a:r>
                  <a:rPr lang="en-1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20" name="TB_j3">
                <a:extLst>
                  <a:ext uri="{FF2B5EF4-FFF2-40B4-BE49-F238E27FC236}">
                    <a16:creationId xmlns:a16="http://schemas.microsoft.com/office/drawing/2014/main" id="{2CE901D1-E60E-4EC9-B51E-70B618A9D1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2662" y="3919950"/>
                <a:ext cx="1702217" cy="369332"/>
              </a:xfrm>
              <a:prstGeom prst="rect">
                <a:avLst/>
              </a:prstGeom>
              <a:blipFill>
                <a:blip r:embed="rId12"/>
                <a:stretch>
                  <a:fillRect l="-2857" t="-8197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B_scheduler">
            <a:extLst>
              <a:ext uri="{FF2B5EF4-FFF2-40B4-BE49-F238E27FC236}">
                <a16:creationId xmlns:a16="http://schemas.microsoft.com/office/drawing/2014/main" id="{67B0408C-CF38-4C95-B442-77EB9007AAFB}"/>
              </a:ext>
            </a:extLst>
          </p:cNvPr>
          <p:cNvSpPr txBox="1"/>
          <p:nvPr/>
        </p:nvSpPr>
        <p:spPr>
          <a:xfrm>
            <a:off x="2081048" y="3499945"/>
            <a:ext cx="2806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/>
              <a:t>J</a:t>
            </a:r>
            <a:r>
              <a:rPr lang="en-GB" dirty="0"/>
              <a:t>L</a:t>
            </a:r>
            <a:r>
              <a:rPr lang="en-150"/>
              <a:t>F</a:t>
            </a:r>
            <a:r>
              <a:rPr lang="en-GB" dirty="0"/>
              <a:t>P</a:t>
            </a:r>
            <a:r>
              <a:rPr lang="en-150"/>
              <a:t> </a:t>
            </a:r>
            <a:r>
              <a:rPr lang="en-GB" dirty="0"/>
              <a:t>s</a:t>
            </a:r>
            <a:r>
              <a:rPr lang="en-150"/>
              <a:t>c</a:t>
            </a:r>
            <a:r>
              <a:rPr lang="en-GB" dirty="0"/>
              <a:t>h</a:t>
            </a:r>
            <a:r>
              <a:rPr lang="en-150"/>
              <a:t>e</a:t>
            </a:r>
            <a:r>
              <a:rPr lang="en-GB" dirty="0"/>
              <a:t>d</a:t>
            </a:r>
            <a:r>
              <a:rPr lang="en-150"/>
              <a:t>u</a:t>
            </a:r>
            <a:r>
              <a:rPr lang="en-GB" dirty="0"/>
              <a:t>l</a:t>
            </a:r>
            <a:r>
              <a:rPr lang="en-150"/>
              <a:t>e</a:t>
            </a:r>
            <a:r>
              <a:rPr lang="en-GB" dirty="0"/>
              <a:t>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3" name="table_j0">
                <a:extLst>
                  <a:ext uri="{FF2B5EF4-FFF2-40B4-BE49-F238E27FC236}">
                    <a16:creationId xmlns:a16="http://schemas.microsoft.com/office/drawing/2014/main" id="{7B17CC8F-2BE8-4FC1-B995-A4D3DAAF0DDF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306234" y="3920066"/>
              <a:ext cx="3756211" cy="1906715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538899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min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max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𝒗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100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24, 13, 20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3" name="table_j0">
                <a:extLst>
                  <a:ext uri="{FF2B5EF4-FFF2-40B4-BE49-F238E27FC236}">
                    <a16:creationId xmlns:a16="http://schemas.microsoft.com/office/drawing/2014/main" id="{7B17CC8F-2BE8-4FC1-B995-A4D3DAAF0DDF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306234" y="3920066"/>
              <a:ext cx="3756211" cy="1906715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538899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23355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l="-97727" t="-1449" r="-509091" b="-375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l="-151304" t="-1449" r="-289565" b="-375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l="-240833" t="-1449" r="-177500" b="-375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l="-195694" t="-1449" r="-1914" b="-3753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l="-1176" t="-114754" r="-630588" b="-3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100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l="-1176" t="-214754" r="-630588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l="-1176" t="-314754" r="-630588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l="-1176" t="-414754" r="-630588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24, 13, 20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4" name="table_j1" hidden="1">
                <a:extLst>
                  <a:ext uri="{FF2B5EF4-FFF2-40B4-BE49-F238E27FC236}">
                    <a16:creationId xmlns:a16="http://schemas.microsoft.com/office/drawing/2014/main" id="{CFFC8D64-0DEA-4C08-B126-6ABE19EAD6BD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306234" y="3920066"/>
              <a:ext cx="3756211" cy="1906715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538899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min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max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𝒗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3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3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20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24, 13, 20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4" name="table_j1" hidden="1">
                <a:extLst>
                  <a:ext uri="{FF2B5EF4-FFF2-40B4-BE49-F238E27FC236}">
                    <a16:creationId xmlns:a16="http://schemas.microsoft.com/office/drawing/2014/main" id="{CFFC8D64-0DEA-4C08-B126-6ABE19EAD6BD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306234" y="3920066"/>
              <a:ext cx="3756211" cy="1906715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538899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23355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97727" t="-1449" r="-509091" b="-375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51304" t="-1449" r="-289565" b="-375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240833" t="-1449" r="-177500" b="-375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95694" t="-1449" r="-1914" b="-3753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176" t="-114754" r="-630588" b="-3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176" t="-214754" r="-630588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3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3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20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176" t="-314754" r="-630588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176" t="-414754" r="-630588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24, 13, 20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5" name="table_j2">
                <a:extLst>
                  <a:ext uri="{FF2B5EF4-FFF2-40B4-BE49-F238E27FC236}">
                    <a16:creationId xmlns:a16="http://schemas.microsoft.com/office/drawing/2014/main" id="{8B0FFC53-C77D-40CB-A93D-8453E48ECA12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306233" y="3920066"/>
              <a:ext cx="3756211" cy="1906715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538899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min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max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𝒗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100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20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24, 13, 20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5" name="table_j2">
                <a:extLst>
                  <a:ext uri="{FF2B5EF4-FFF2-40B4-BE49-F238E27FC236}">
                    <a16:creationId xmlns:a16="http://schemas.microsoft.com/office/drawing/2014/main" id="{8B0FFC53-C77D-40CB-A93D-8453E48ECA12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306233" y="3920066"/>
              <a:ext cx="3756211" cy="1906715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538899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23355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97727" t="-1449" r="-509091" b="-375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51304" t="-1449" r="-289565" b="-375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240833" t="-1449" r="-177500" b="-375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95694" t="-1449" r="-1914" b="-3753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176" t="-114754" r="-630588" b="-3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176" t="-214754" r="-630588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176" t="-314754" r="-630588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100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20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176" t="-414754" r="-630588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24, 13, 20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6" name="table_j3">
                <a:extLst>
                  <a:ext uri="{FF2B5EF4-FFF2-40B4-BE49-F238E27FC236}">
                    <a16:creationId xmlns:a16="http://schemas.microsoft.com/office/drawing/2014/main" id="{DFD3A474-790E-4EE0-8143-0E81FD21F89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26822003"/>
                  </p:ext>
                </p:extLst>
              </p:nvPr>
            </p:nvGraphicFramePr>
            <p:xfrm>
              <a:off x="7306232" y="3920066"/>
              <a:ext cx="3756211" cy="1906715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538899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min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max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𝒗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15, </a:t>
                          </a:r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</a:t>
                          </a:r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3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100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24, 13, 20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6" name="table_j3">
                <a:extLst>
                  <a:ext uri="{FF2B5EF4-FFF2-40B4-BE49-F238E27FC236}">
                    <a16:creationId xmlns:a16="http://schemas.microsoft.com/office/drawing/2014/main" id="{DFD3A474-790E-4EE0-8143-0E81FD21F89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26822003"/>
                  </p:ext>
                </p:extLst>
              </p:nvPr>
            </p:nvGraphicFramePr>
            <p:xfrm>
              <a:off x="7306232" y="3920066"/>
              <a:ext cx="3756211" cy="1906715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538899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23355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97727" t="-1449" r="-509091" b="-375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51304" t="-1449" r="-289565" b="-375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240833" t="-1449" r="-177500" b="-375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95694" t="-1449" r="-1914" b="-3753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176" t="-114754" r="-630588" b="-3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15, </a:t>
                          </a:r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176" t="-214754" r="-630588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</a:t>
                          </a:r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176" t="-314754" r="-630588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176" t="-414754" r="-630588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3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100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24, 13, 20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494605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8" grpId="1"/>
      <p:bldP spid="17" grpId="0"/>
      <p:bldP spid="17" grpId="1"/>
      <p:bldP spid="17" grpId="2"/>
      <p:bldP spid="17" grpId="3"/>
      <p:bldP spid="19" grpId="0"/>
      <p:bldP spid="19" grpId="1"/>
      <p:bldP spid="20" grpId="0"/>
      <p:bldP spid="20" grpId="1"/>
      <p:bldP spid="2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75B93-C838-420B-98DB-EC47BB449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does JLFP work with gang?</a:t>
            </a:r>
            <a:endParaRPr lang="en-GB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C6B923-AE93-4655-A9DB-05DFFE742E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Based on Global JLFP scheduler</a:t>
            </a:r>
          </a:p>
          <a:p>
            <a:r>
              <a:rPr lang="en-GB" dirty="0"/>
              <a:t>Assigns maximum number of available cores to a job between the range of cores that the job allows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AEC209-9A63-4A23-BDFE-9627342A7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16</a:t>
            </a:fld>
            <a:endParaRPr lang="en-GB" dirty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" name="table_base">
                <a:extLst>
                  <a:ext uri="{FF2B5EF4-FFF2-40B4-BE49-F238E27FC236}">
                    <a16:creationId xmlns:a16="http://schemas.microsoft.com/office/drawing/2014/main" id="{86EE8435-BA21-4444-A3E9-94BFF814702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31310336"/>
                  </p:ext>
                </p:extLst>
              </p:nvPr>
            </p:nvGraphicFramePr>
            <p:xfrm>
              <a:off x="7306236" y="3919950"/>
              <a:ext cx="3756211" cy="1165035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538899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min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max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𝒗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15, </a:t>
                          </a:r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</a:t>
                          </a:r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5" name="table_base">
                <a:extLst>
                  <a:ext uri="{FF2B5EF4-FFF2-40B4-BE49-F238E27FC236}">
                    <a16:creationId xmlns:a16="http://schemas.microsoft.com/office/drawing/2014/main" id="{86EE8435-BA21-4444-A3E9-94BFF814702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31310336"/>
                  </p:ext>
                </p:extLst>
              </p:nvPr>
            </p:nvGraphicFramePr>
            <p:xfrm>
              <a:off x="7306236" y="3919950"/>
              <a:ext cx="3756211" cy="1165035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538899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23355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97727" t="-2857" r="-509091" b="-19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51304" t="-2857" r="-289565" b="-19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40833" t="-2857" r="-177500" b="-19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95694" t="-2857" r="-1914" b="-1942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176" t="-118033" r="-630588" b="-1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15, </a:t>
                          </a:r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176" t="-218033" r="-630588" b="-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</a:t>
                          </a:r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9" name="table_j0">
                <a:extLst>
                  <a:ext uri="{FF2B5EF4-FFF2-40B4-BE49-F238E27FC236}">
                    <a16:creationId xmlns:a16="http://schemas.microsoft.com/office/drawing/2014/main" id="{16951342-A9BB-4C5B-AD98-4F0B6F09DA3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31357342"/>
                  </p:ext>
                </p:extLst>
              </p:nvPr>
            </p:nvGraphicFramePr>
            <p:xfrm>
              <a:off x="7306236" y="3919949"/>
              <a:ext cx="3756211" cy="1165035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538899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min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max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𝒗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3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100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15, </a:t>
                          </a:r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10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</a:t>
                          </a:r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9" name="table_j0">
                <a:extLst>
                  <a:ext uri="{FF2B5EF4-FFF2-40B4-BE49-F238E27FC236}">
                    <a16:creationId xmlns:a16="http://schemas.microsoft.com/office/drawing/2014/main" id="{16951342-A9BB-4C5B-AD98-4F0B6F09DA3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31357342"/>
                  </p:ext>
                </p:extLst>
              </p:nvPr>
            </p:nvGraphicFramePr>
            <p:xfrm>
              <a:off x="7306236" y="3919949"/>
              <a:ext cx="3756211" cy="1165035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538899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23355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97727" t="-2857" r="-509091" b="-19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51304" t="-2857" r="-289565" b="-19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40833" t="-2857" r="-177500" b="-19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95694" t="-2857" r="-1914" b="-1942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176" t="-118033" r="-630588" b="-1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3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100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15, </a:t>
                          </a:r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10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176" t="-218033" r="-630588" b="-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</a:t>
                          </a:r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30" name="table_j1">
                <a:extLst>
                  <a:ext uri="{FF2B5EF4-FFF2-40B4-BE49-F238E27FC236}">
                    <a16:creationId xmlns:a16="http://schemas.microsoft.com/office/drawing/2014/main" id="{FD8E290B-BE06-4942-AEF7-F9759F96A82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34030264"/>
                  </p:ext>
                </p:extLst>
              </p:nvPr>
            </p:nvGraphicFramePr>
            <p:xfrm>
              <a:off x="7306236" y="3919948"/>
              <a:ext cx="3756211" cy="1165035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538899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min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max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𝒗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15, </a:t>
                          </a:r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5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30" name="table_j1">
                <a:extLst>
                  <a:ext uri="{FF2B5EF4-FFF2-40B4-BE49-F238E27FC236}">
                    <a16:creationId xmlns:a16="http://schemas.microsoft.com/office/drawing/2014/main" id="{FD8E290B-BE06-4942-AEF7-F9759F96A82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34030264"/>
                  </p:ext>
                </p:extLst>
              </p:nvPr>
            </p:nvGraphicFramePr>
            <p:xfrm>
              <a:off x="7306236" y="3919948"/>
              <a:ext cx="3756211" cy="1165035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538899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23355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97727" t="-2857" r="-509091" b="-19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51304" t="-2857" r="-289565" b="-19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240833" t="-2857" r="-177500" b="-19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95694" t="-2857" r="-1914" b="-1942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176" t="-118033" r="-630588" b="-1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15, </a:t>
                          </a:r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176" t="-218033" r="-630588" b="-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5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8" name="system_base">
            <a:extLst>
              <a:ext uri="{FF2B5EF4-FFF2-40B4-BE49-F238E27FC236}">
                <a16:creationId xmlns:a16="http://schemas.microsoft.com/office/drawing/2014/main" id="{C0DC2898-13CD-4966-A24A-883C0210E73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9553" y="3689246"/>
            <a:ext cx="5093075" cy="2330507"/>
          </a:xfrm>
          <a:prstGeom prst="rect">
            <a:avLst/>
          </a:prstGeom>
        </p:spPr>
      </p:pic>
      <p:pic>
        <p:nvPicPr>
          <p:cNvPr id="27" name="system_j0_0">
            <a:extLst>
              <a:ext uri="{FF2B5EF4-FFF2-40B4-BE49-F238E27FC236}">
                <a16:creationId xmlns:a16="http://schemas.microsoft.com/office/drawing/2014/main" id="{0DF7B06C-A96C-4887-B5E2-5BF2C284B06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9553" y="3689246"/>
            <a:ext cx="5093075" cy="2330507"/>
          </a:xfrm>
          <a:prstGeom prst="rect">
            <a:avLst/>
          </a:prstGeom>
        </p:spPr>
      </p:pic>
      <p:pic>
        <p:nvPicPr>
          <p:cNvPr id="22" name="system_j0_1">
            <a:extLst>
              <a:ext uri="{FF2B5EF4-FFF2-40B4-BE49-F238E27FC236}">
                <a16:creationId xmlns:a16="http://schemas.microsoft.com/office/drawing/2014/main" id="{7DE6108D-62DA-4E39-A62C-0FF4AA4ED4E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9553" y="3689246"/>
            <a:ext cx="5093075" cy="2330507"/>
          </a:xfrm>
          <a:prstGeom prst="rect">
            <a:avLst/>
          </a:prstGeom>
        </p:spPr>
      </p:pic>
      <p:pic>
        <p:nvPicPr>
          <p:cNvPr id="28" name="system_good">
            <a:extLst>
              <a:ext uri="{FF2B5EF4-FFF2-40B4-BE49-F238E27FC236}">
                <a16:creationId xmlns:a16="http://schemas.microsoft.com/office/drawing/2014/main" id="{B581DC80-B798-4491-B126-A5F311DD07B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9553" y="3689246"/>
            <a:ext cx="5093075" cy="233050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B_j0">
                <a:extLst>
                  <a:ext uri="{FF2B5EF4-FFF2-40B4-BE49-F238E27FC236}">
                    <a16:creationId xmlns:a16="http://schemas.microsoft.com/office/drawing/2014/main" id="{9B7F500E-8946-4B1A-9BBA-E4C390965BC5}"/>
                  </a:ext>
                </a:extLst>
              </p:cNvPr>
              <p:cNvSpPr txBox="1"/>
              <p:nvPr/>
            </p:nvSpPr>
            <p:spPr>
              <a:xfrm>
                <a:off x="5312662" y="3919950"/>
                <a:ext cx="17022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/>
                  <a:t>S</a:t>
                </a:r>
                <a:r>
                  <a:rPr lang="en-GB" dirty="0"/>
                  <a:t>c</a:t>
                </a:r>
                <a:r>
                  <a:rPr lang="en-150"/>
                  <a:t>h</a:t>
                </a:r>
                <a:r>
                  <a:rPr lang="en-GB" dirty="0"/>
                  <a:t>e</a:t>
                </a:r>
                <a:r>
                  <a:rPr lang="en-150"/>
                  <a:t>d</a:t>
                </a:r>
                <a:r>
                  <a:rPr lang="en-GB" dirty="0"/>
                  <a:t>u</a:t>
                </a:r>
                <a:r>
                  <a:rPr lang="en-150"/>
                  <a:t>l</a:t>
                </a:r>
                <a:r>
                  <a:rPr lang="en-GB" dirty="0"/>
                  <a:t>i</a:t>
                </a:r>
                <a:r>
                  <a:rPr lang="en-150"/>
                  <a:t>n</a:t>
                </a:r>
                <a:r>
                  <a:rPr lang="en-GB" dirty="0"/>
                  <a:t>g</a:t>
                </a:r>
                <a:r>
                  <a:rPr lang="en-1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>
          <p:sp>
            <p:nvSpPr>
              <p:cNvPr id="18" name="TB_j0">
                <a:extLst>
                  <a:ext uri="{FF2B5EF4-FFF2-40B4-BE49-F238E27FC236}">
                    <a16:creationId xmlns:a16="http://schemas.microsoft.com/office/drawing/2014/main" id="{9B7F500E-8946-4B1A-9BBA-E4C390965B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2662" y="3919950"/>
                <a:ext cx="1702217" cy="369332"/>
              </a:xfrm>
              <a:prstGeom prst="rect">
                <a:avLst/>
              </a:prstGeom>
              <a:blipFill>
                <a:blip r:embed="rId10"/>
                <a:stretch>
                  <a:fillRect l="-2857" t="-8197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B_j1">
                <a:extLst>
                  <a:ext uri="{FF2B5EF4-FFF2-40B4-BE49-F238E27FC236}">
                    <a16:creationId xmlns:a16="http://schemas.microsoft.com/office/drawing/2014/main" id="{493A6B90-0674-4F84-BA44-B1D844177C6E}"/>
                  </a:ext>
                </a:extLst>
              </p:cNvPr>
              <p:cNvSpPr txBox="1"/>
              <p:nvPr/>
            </p:nvSpPr>
            <p:spPr>
              <a:xfrm>
                <a:off x="5312663" y="3920066"/>
                <a:ext cx="17022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/>
                  <a:t>S</a:t>
                </a:r>
                <a:r>
                  <a:rPr lang="en-GB" dirty="0"/>
                  <a:t>c</a:t>
                </a:r>
                <a:r>
                  <a:rPr lang="en-150"/>
                  <a:t>h</a:t>
                </a:r>
                <a:r>
                  <a:rPr lang="en-GB" dirty="0"/>
                  <a:t>e</a:t>
                </a:r>
                <a:r>
                  <a:rPr lang="en-150"/>
                  <a:t>d</a:t>
                </a:r>
                <a:r>
                  <a:rPr lang="en-GB" dirty="0"/>
                  <a:t>u</a:t>
                </a:r>
                <a:r>
                  <a:rPr lang="en-150"/>
                  <a:t>l</a:t>
                </a:r>
                <a:r>
                  <a:rPr lang="en-GB" dirty="0"/>
                  <a:t>i</a:t>
                </a:r>
                <a:r>
                  <a:rPr lang="en-150"/>
                  <a:t>n</a:t>
                </a:r>
                <a:r>
                  <a:rPr lang="en-GB" dirty="0"/>
                  <a:t>g</a:t>
                </a:r>
                <a:r>
                  <a:rPr lang="en-1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>
          <p:sp>
            <p:nvSpPr>
              <p:cNvPr id="17" name="TB_j1">
                <a:extLst>
                  <a:ext uri="{FF2B5EF4-FFF2-40B4-BE49-F238E27FC236}">
                    <a16:creationId xmlns:a16="http://schemas.microsoft.com/office/drawing/2014/main" id="{493A6B90-0674-4F84-BA44-B1D844177C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2663" y="3920066"/>
                <a:ext cx="1702217" cy="369332"/>
              </a:xfrm>
              <a:prstGeom prst="rect">
                <a:avLst/>
              </a:prstGeom>
              <a:blipFill>
                <a:blip r:embed="rId11"/>
                <a:stretch>
                  <a:fillRect l="-2857" t="-8197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B_scheduler">
            <a:extLst>
              <a:ext uri="{FF2B5EF4-FFF2-40B4-BE49-F238E27FC236}">
                <a16:creationId xmlns:a16="http://schemas.microsoft.com/office/drawing/2014/main" id="{67B0408C-CF38-4C95-B442-77EB9007AAFB}"/>
              </a:ext>
            </a:extLst>
          </p:cNvPr>
          <p:cNvSpPr txBox="1"/>
          <p:nvPr/>
        </p:nvSpPr>
        <p:spPr>
          <a:xfrm>
            <a:off x="2081048" y="3499945"/>
            <a:ext cx="2806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/>
              <a:t>J</a:t>
            </a:r>
            <a:r>
              <a:rPr lang="en-GB" dirty="0"/>
              <a:t>L</a:t>
            </a:r>
            <a:r>
              <a:rPr lang="en-150"/>
              <a:t>F</a:t>
            </a:r>
            <a:r>
              <a:rPr lang="en-GB" dirty="0"/>
              <a:t>P</a:t>
            </a:r>
            <a:r>
              <a:rPr lang="en-150"/>
              <a:t> </a:t>
            </a:r>
            <a:r>
              <a:rPr lang="en-GB" dirty="0"/>
              <a:t>s</a:t>
            </a:r>
            <a:r>
              <a:rPr lang="en-150"/>
              <a:t>c</a:t>
            </a:r>
            <a:r>
              <a:rPr lang="en-GB" dirty="0"/>
              <a:t>h</a:t>
            </a:r>
            <a:r>
              <a:rPr lang="en-150"/>
              <a:t>e</a:t>
            </a:r>
            <a:r>
              <a:rPr lang="en-GB" dirty="0"/>
              <a:t>d</a:t>
            </a:r>
            <a:r>
              <a:rPr lang="en-150"/>
              <a:t>u</a:t>
            </a:r>
            <a:r>
              <a:rPr lang="en-GB" dirty="0"/>
              <a:t>l</a:t>
            </a:r>
            <a:r>
              <a:rPr lang="en-150"/>
              <a:t>e</a:t>
            </a:r>
            <a:r>
              <a:rPr lang="en-GB" dirty="0"/>
              <a:t>r</a:t>
            </a:r>
          </a:p>
        </p:txBody>
      </p:sp>
    </p:spTree>
    <p:extLst>
      <p:ext uri="{BB962C8B-B14F-4D97-AF65-F5344CB8AC3E}">
        <p14:creationId xmlns:p14="http://schemas.microsoft.com/office/powerpoint/2010/main" val="1196910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8" grpId="0"/>
      <p:bldP spid="18" grpId="1"/>
      <p:bldP spid="17" grpId="0"/>
      <p:bldP spid="17" grpId="1"/>
      <p:bldP spid="2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27EE9-F1EB-4429-A64C-67E55332E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SAG analysis changes for gang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4FAB31-68E6-40CE-9190-E446019776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Previously a state was created for every schedulable job</a:t>
            </a:r>
          </a:p>
          <a:p>
            <a:r>
              <a:rPr lang="en-GB" dirty="0"/>
              <a:t>Now a state is created for every job and possible number of cores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112B3A-4B84-4D31-8FCE-06DA963DB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17</a:t>
            </a:fld>
            <a:endParaRPr lang="en-GB" dirty="0"/>
          </a:p>
        </p:txBody>
      </p:sp>
      <p:pic>
        <p:nvPicPr>
          <p:cNvPr id="6" name="sag_cores" descr="A close up of a logo&#10;&#10;Description automatically generated">
            <a:extLst>
              <a:ext uri="{FF2B5EF4-FFF2-40B4-BE49-F238E27FC236}">
                <a16:creationId xmlns:a16="http://schemas.microsoft.com/office/drawing/2014/main" id="{3CE617E3-D05E-40B8-B7AA-2F717297F2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7554" y="2955459"/>
            <a:ext cx="3591840" cy="3006214"/>
          </a:xfrm>
          <a:prstGeom prst="rect">
            <a:avLst/>
          </a:prstGeom>
        </p:spPr>
      </p:pic>
      <p:pic>
        <p:nvPicPr>
          <p:cNvPr id="8" name="sag_single" descr="A close up of a mans face&#10;&#10;Description automatically generated">
            <a:extLst>
              <a:ext uri="{FF2B5EF4-FFF2-40B4-BE49-F238E27FC236}">
                <a16:creationId xmlns:a16="http://schemas.microsoft.com/office/drawing/2014/main" id="{F743A6F8-A586-4023-AE1A-75A672FE14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903" y="2955459"/>
            <a:ext cx="3591840" cy="3006214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4FC9F90-FA0F-4CF3-8351-2D2B5E7F9E94}"/>
              </a:ext>
            </a:extLst>
          </p:cNvPr>
          <p:cNvCxnSpPr>
            <a:cxnSpLocks/>
          </p:cNvCxnSpPr>
          <p:nvPr/>
        </p:nvCxnSpPr>
        <p:spPr>
          <a:xfrm>
            <a:off x="5015111" y="4544850"/>
            <a:ext cx="99703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2037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4368AE-E15E-4A70-9844-7698C52D97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SAG 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7A42EC-D3A0-411F-9C4B-3B5B2A9584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Generate gang task sets</a:t>
            </a:r>
          </a:p>
          <a:p>
            <a:r>
              <a:rPr lang="en-GB" dirty="0"/>
              <a:t>Make sure that they are schedulable without any variation by using a simulator</a:t>
            </a:r>
          </a:p>
          <a:p>
            <a:r>
              <a:rPr lang="en-GB" dirty="0"/>
              <a:t>Compare results with SAG results</a:t>
            </a:r>
          </a:p>
          <a:p>
            <a:pPr lvl="1"/>
            <a:r>
              <a:rPr lang="en-GB" dirty="0"/>
              <a:t>Without variation they should match exactly</a:t>
            </a:r>
          </a:p>
          <a:p>
            <a:pPr lvl="1"/>
            <a:r>
              <a:rPr lang="en-GB" dirty="0"/>
              <a:t>Used for testing of proper implementation</a:t>
            </a:r>
          </a:p>
          <a:p>
            <a:r>
              <a:rPr lang="en-GB" dirty="0"/>
              <a:t>Generate results with execution time variation and/or release jitter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4360EF-4B1E-4BAA-B7BB-B37E64631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631461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5323A-B499-452B-A8F6-F066283B4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Primary results</a:t>
            </a:r>
          </a:p>
        </p:txBody>
      </p:sp>
      <p:pic>
        <p:nvPicPr>
          <p:cNvPr id="10" name="Content Placeholder 9" descr="A screenshot of a map&#10;&#10;Description automatically generated">
            <a:extLst>
              <a:ext uri="{FF2B5EF4-FFF2-40B4-BE49-F238E27FC236}">
                <a16:creationId xmlns:a16="http://schemas.microsoft.com/office/drawing/2014/main" id="{0D9EC6B7-C32D-4D22-826D-0EDBF39FAEE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711691"/>
            <a:ext cx="5181600" cy="4220430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7450E5-471F-4788-B869-82F6EF7B2E9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GB" dirty="0"/>
              <a:t>Either</a:t>
            </a:r>
          </a:p>
          <a:p>
            <a:pPr lvl="1"/>
            <a:r>
              <a:rPr lang="en-GB" dirty="0"/>
              <a:t>Gang is not what we expected</a:t>
            </a:r>
          </a:p>
          <a:p>
            <a:pPr lvl="1"/>
            <a:r>
              <a:rPr lang="en-GB" dirty="0"/>
              <a:t>There are issues in the analysis</a:t>
            </a:r>
          </a:p>
          <a:p>
            <a:r>
              <a:rPr lang="en-GB" dirty="0"/>
              <a:t>We can do better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FCE5BE-2421-4C31-8C1A-03401BD71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303135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55345-3F65-4BEB-A293-F5B8FA3429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noProof="0" dirty="0"/>
              <a:t>Parallel threads executed together as a “gang”</a:t>
            </a:r>
          </a:p>
          <a:p>
            <a:r>
              <a:rPr lang="en-GB" noProof="0" dirty="0"/>
              <a:t>Execution does not start until there are enough free cores</a:t>
            </a:r>
          </a:p>
          <a:p>
            <a:endParaRPr lang="en-GB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4D953D-18B3-4ED8-9A45-8E1463D8E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What is gang?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FBCA36-B18C-48FD-AE89-C5636B27A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</a:t>
            </a:fld>
            <a:endParaRPr lang="en-GB" dirty="0"/>
          </a:p>
        </p:txBody>
      </p:sp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5098147A-15A6-4AB5-B3B2-6D87BE3DA1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444" y="3095410"/>
            <a:ext cx="4772334" cy="2374911"/>
          </a:xfrm>
          <a:prstGeom prst="rect">
            <a:avLst/>
          </a:prstGeom>
        </p:spPr>
      </p:pic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28B44108-5ECD-4FBE-8B81-E61FDF3AB4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222" y="3095409"/>
            <a:ext cx="4772334" cy="23749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3D247D8-7047-4682-A6C1-2406FA70AC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222" y="3095410"/>
            <a:ext cx="4772334" cy="237491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974D571-B840-451D-A328-142B933B91C7}"/>
              </a:ext>
            </a:extLst>
          </p:cNvPr>
          <p:cNvSpPr txBox="1"/>
          <p:nvPr/>
        </p:nvSpPr>
        <p:spPr>
          <a:xfrm>
            <a:off x="1622612" y="5540188"/>
            <a:ext cx="3307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/>
              <a:t>G</a:t>
            </a:r>
            <a:r>
              <a:rPr lang="en-GB" dirty="0"/>
              <a:t>l</a:t>
            </a:r>
            <a:r>
              <a:rPr lang="en-150"/>
              <a:t>o</a:t>
            </a:r>
            <a:r>
              <a:rPr lang="en-GB" dirty="0"/>
              <a:t>b</a:t>
            </a:r>
            <a:r>
              <a:rPr lang="en-150"/>
              <a:t>a</a:t>
            </a:r>
            <a:r>
              <a:rPr lang="en-GB" dirty="0"/>
              <a:t>l</a:t>
            </a:r>
            <a:r>
              <a:rPr lang="en-150"/>
              <a:t> </a:t>
            </a:r>
            <a:r>
              <a:rPr lang="en-GB" dirty="0"/>
              <a:t>s</a:t>
            </a:r>
            <a:r>
              <a:rPr lang="en-150"/>
              <a:t>c</a:t>
            </a:r>
            <a:r>
              <a:rPr lang="en-GB" dirty="0"/>
              <a:t>h</a:t>
            </a:r>
            <a:r>
              <a:rPr lang="en-150"/>
              <a:t>e</a:t>
            </a:r>
            <a:r>
              <a:rPr lang="en-GB" dirty="0"/>
              <a:t>d</a:t>
            </a:r>
            <a:r>
              <a:rPr lang="en-150"/>
              <a:t>u</a:t>
            </a:r>
            <a:r>
              <a:rPr lang="en-GB" dirty="0"/>
              <a:t>l</a:t>
            </a:r>
            <a:r>
              <a:rPr lang="en-150"/>
              <a:t>i</a:t>
            </a:r>
            <a:r>
              <a:rPr lang="en-GB" dirty="0"/>
              <a:t>n</a:t>
            </a:r>
            <a:r>
              <a:rPr lang="en-150"/>
              <a:t>g</a:t>
            </a:r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690924-C427-4429-BD8A-144FF1FF793D}"/>
              </a:ext>
            </a:extLst>
          </p:cNvPr>
          <p:cNvSpPr txBox="1"/>
          <p:nvPr/>
        </p:nvSpPr>
        <p:spPr>
          <a:xfrm>
            <a:off x="7395882" y="5540188"/>
            <a:ext cx="3307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/>
              <a:t>G</a:t>
            </a:r>
            <a:r>
              <a:rPr lang="en-GB" dirty="0"/>
              <a:t>a</a:t>
            </a:r>
            <a:r>
              <a:rPr lang="en-150"/>
              <a:t>n</a:t>
            </a:r>
            <a:r>
              <a:rPr lang="en-GB" dirty="0"/>
              <a:t>g</a:t>
            </a:r>
            <a:r>
              <a:rPr lang="en-150"/>
              <a:t> </a:t>
            </a:r>
            <a:r>
              <a:rPr lang="en-GB" dirty="0"/>
              <a:t>S</a:t>
            </a:r>
            <a:r>
              <a:rPr lang="en-150"/>
              <a:t>c</a:t>
            </a:r>
            <a:r>
              <a:rPr lang="en-GB" dirty="0"/>
              <a:t>h</a:t>
            </a:r>
            <a:r>
              <a:rPr lang="en-150"/>
              <a:t>e</a:t>
            </a:r>
            <a:r>
              <a:rPr lang="en-GB" dirty="0"/>
              <a:t>d</a:t>
            </a:r>
            <a:r>
              <a:rPr lang="en-150"/>
              <a:t>u</a:t>
            </a:r>
            <a:r>
              <a:rPr lang="en-GB" dirty="0"/>
              <a:t>l</a:t>
            </a:r>
            <a:r>
              <a:rPr lang="en-150"/>
              <a:t>i</a:t>
            </a:r>
            <a:r>
              <a:rPr lang="en-GB" dirty="0"/>
              <a:t>n</a:t>
            </a:r>
            <a:r>
              <a:rPr lang="en-150"/>
              <a:t>g</a:t>
            </a:r>
            <a:endParaRPr lang="en-GB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5BB062D-4693-4767-BF75-40E5D6FB4771}"/>
              </a:ext>
            </a:extLst>
          </p:cNvPr>
          <p:cNvCxnSpPr/>
          <p:nvPr/>
        </p:nvCxnSpPr>
        <p:spPr>
          <a:xfrm>
            <a:off x="5029200" y="4249271"/>
            <a:ext cx="130884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6145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  <p:bldP spid="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3B3416-58A5-4DE3-9DDE-E0D7FEC73A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Issues identified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D0B28F-A556-4378-A029-4266F3E0F0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State explosions</a:t>
            </a:r>
          </a:p>
          <a:p>
            <a:pPr lvl="1"/>
            <a:r>
              <a:rPr lang="en-GB" dirty="0"/>
              <a:t>Precedence constraints were ignored (bug in code)</a:t>
            </a:r>
          </a:p>
          <a:p>
            <a:pPr lvl="1"/>
            <a:r>
              <a:rPr lang="en-GB" dirty="0"/>
              <a:t>The new generated state was not entirely correct</a:t>
            </a:r>
          </a:p>
          <a:p>
            <a:r>
              <a:rPr lang="en-GB" dirty="0"/>
              <a:t>Sources of pessimism</a:t>
            </a:r>
          </a:p>
          <a:p>
            <a:pPr lvl="1"/>
            <a:r>
              <a:rPr lang="en-GB" dirty="0"/>
              <a:t>Precedence constraints of higher priority jobs were ignored</a:t>
            </a:r>
          </a:p>
          <a:p>
            <a:pPr lvl="1"/>
            <a:r>
              <a:rPr lang="en-GB" dirty="0"/>
              <a:t>The analysis was not using the fact that multiple cores may be released at once</a:t>
            </a:r>
          </a:p>
          <a:p>
            <a:pPr lvl="1"/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940C78-8342-4720-8CC2-E4F878CBF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20</a:t>
            </a:fld>
            <a:endParaRPr lang="en-GB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6212010-4FFB-4D46-9D16-15A14D9975B3}"/>
              </a:ext>
            </a:extLst>
          </p:cNvPr>
          <p:cNvGrpSpPr/>
          <p:nvPr/>
        </p:nvGrpSpPr>
        <p:grpSpPr>
          <a:xfrm>
            <a:off x="8246918" y="1902082"/>
            <a:ext cx="1524000" cy="1031618"/>
            <a:chOff x="8067675" y="2264032"/>
            <a:chExt cx="1524000" cy="103161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DEB49A1-8F3B-4332-9951-2F40910119AF}"/>
                </a:ext>
              </a:extLst>
            </p:cNvPr>
            <p:cNvSpPr txBox="1"/>
            <p:nvPr/>
          </p:nvSpPr>
          <p:spPr>
            <a:xfrm>
              <a:off x="8477250" y="2595175"/>
              <a:ext cx="11144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rgbClr val="00A6D6"/>
                  </a:solidFill>
                </a:rPr>
                <a:t>Fixed</a:t>
              </a:r>
            </a:p>
          </p:txBody>
        </p:sp>
        <p:sp>
          <p:nvSpPr>
            <p:cNvPr id="6" name="Right Brace 5">
              <a:extLst>
                <a:ext uri="{FF2B5EF4-FFF2-40B4-BE49-F238E27FC236}">
                  <a16:creationId xmlns:a16="http://schemas.microsoft.com/office/drawing/2014/main" id="{0809D090-9AF4-4A1B-8AC0-7436D375F42D}"/>
                </a:ext>
              </a:extLst>
            </p:cNvPr>
            <p:cNvSpPr/>
            <p:nvPr/>
          </p:nvSpPr>
          <p:spPr>
            <a:xfrm>
              <a:off x="8067675" y="2264032"/>
              <a:ext cx="304800" cy="1031618"/>
            </a:xfrm>
            <a:prstGeom prst="rightBrace">
              <a:avLst/>
            </a:prstGeom>
            <a:noFill/>
            <a:ln w="19050">
              <a:solidFill>
                <a:srgbClr val="00A6D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848239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70416-620A-4B73-95EE-A16467C34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Pessimism in precedence constraints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586D8C-7CB7-472A-AA8F-2188533C4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21</a:t>
            </a:fld>
            <a:endParaRPr lang="en-GB" dirty="0"/>
          </a:p>
        </p:txBody>
      </p:sp>
      <p:pic>
        <p:nvPicPr>
          <p:cNvPr id="14" name="Content Placeholder 13" descr="A close up of a map&#10;&#10;Description automatically generated">
            <a:extLst>
              <a:ext uri="{FF2B5EF4-FFF2-40B4-BE49-F238E27FC236}">
                <a16:creationId xmlns:a16="http://schemas.microsoft.com/office/drawing/2014/main" id="{B0A26C36-461E-484A-BA79-4115490E3A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1137" y="1379914"/>
            <a:ext cx="5749726" cy="4701600"/>
          </a:xfrm>
        </p:spPr>
      </p:pic>
    </p:spTree>
    <p:extLst>
      <p:ext uri="{BB962C8B-B14F-4D97-AF65-F5344CB8AC3E}">
        <p14:creationId xmlns:p14="http://schemas.microsoft.com/office/powerpoint/2010/main" val="27499591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70416-620A-4B73-95EE-A16467C34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Pessimism in precedence constraints</a:t>
            </a:r>
          </a:p>
        </p:txBody>
      </p:sp>
      <p:pic>
        <p:nvPicPr>
          <p:cNvPr id="7" name="prec" descr="A screenshot of a cell phone&#10;&#10;Description automatically generated">
            <a:extLst>
              <a:ext uri="{FF2B5EF4-FFF2-40B4-BE49-F238E27FC236}">
                <a16:creationId xmlns:a16="http://schemas.microsoft.com/office/drawing/2014/main" id="{13124444-0328-425D-8F78-3E23022C8BF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062649"/>
            <a:ext cx="5181600" cy="1518515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21A951DE-A0A5-47DF-913D-DD05541E379A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dirty="0"/>
                  <a:t> is ready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dirty="0"/>
                  <a:t> has a successor with higher priority than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GB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dirty="0"/>
                  <a:t> should never be able to start after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dirty="0"/>
                  <a:t> finishes as the successor would start right away</a:t>
                </a:r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21A951DE-A0A5-47DF-913D-DD05541E37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3"/>
                <a:stretch>
                  <a:fillRect t="-2291" r="-188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586D8C-7CB7-472A-AA8F-2188533C4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22</a:t>
            </a:fld>
            <a:endParaRPr lang="en-GB" dirty="0"/>
          </a:p>
        </p:txBody>
      </p:sp>
      <p:pic>
        <p:nvPicPr>
          <p:cNvPr id="10" name="prec_expected">
            <a:extLst>
              <a:ext uri="{FF2B5EF4-FFF2-40B4-BE49-F238E27FC236}">
                <a16:creationId xmlns:a16="http://schemas.microsoft.com/office/drawing/2014/main" id="{75BF4E26-5449-4F34-81E9-336259CC36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3062648"/>
            <a:ext cx="5181599" cy="1518515"/>
          </a:xfrm>
          <a:prstGeom prst="rect">
            <a:avLst/>
          </a:prstGeom>
        </p:spPr>
      </p:pic>
      <p:pic>
        <p:nvPicPr>
          <p:cNvPr id="11" name="prec_actual">
            <a:extLst>
              <a:ext uri="{FF2B5EF4-FFF2-40B4-BE49-F238E27FC236}">
                <a16:creationId xmlns:a16="http://schemas.microsoft.com/office/drawing/2014/main" id="{AB6CBBE0-3BB3-4298-865F-69B9A1E64F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3062647"/>
            <a:ext cx="5181599" cy="1518515"/>
          </a:xfrm>
          <a:prstGeom prst="rect">
            <a:avLst/>
          </a:prstGeom>
        </p:spPr>
      </p:pic>
      <p:sp>
        <p:nvSpPr>
          <p:cNvPr id="9" name="text_expected">
            <a:extLst>
              <a:ext uri="{FF2B5EF4-FFF2-40B4-BE49-F238E27FC236}">
                <a16:creationId xmlns:a16="http://schemas.microsoft.com/office/drawing/2014/main" id="{8CC8903D-7234-4070-AC41-4EA6C7EE2B29}"/>
              </a:ext>
            </a:extLst>
          </p:cNvPr>
          <p:cNvSpPr txBox="1"/>
          <p:nvPr/>
        </p:nvSpPr>
        <p:spPr>
          <a:xfrm>
            <a:off x="2852928" y="1956816"/>
            <a:ext cx="1956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Expected</a:t>
            </a:r>
          </a:p>
        </p:txBody>
      </p:sp>
      <p:sp>
        <p:nvSpPr>
          <p:cNvPr id="13" name="text_actual">
            <a:extLst>
              <a:ext uri="{FF2B5EF4-FFF2-40B4-BE49-F238E27FC236}">
                <a16:creationId xmlns:a16="http://schemas.microsoft.com/office/drawing/2014/main" id="{85A15FFD-D075-4FF0-8312-36DE114B2848}"/>
              </a:ext>
            </a:extLst>
          </p:cNvPr>
          <p:cNvSpPr txBox="1"/>
          <p:nvPr/>
        </p:nvSpPr>
        <p:spPr>
          <a:xfrm>
            <a:off x="2852928" y="1956815"/>
            <a:ext cx="1956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Actual</a:t>
            </a:r>
          </a:p>
        </p:txBody>
      </p:sp>
    </p:spTree>
    <p:extLst>
      <p:ext uri="{BB962C8B-B14F-4D97-AF65-F5344CB8AC3E}">
        <p14:creationId xmlns:p14="http://schemas.microsoft.com/office/powerpoint/2010/main" val="2910756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1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9CE0C-9D6D-4A2F-BBBC-054251A06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Pessimism in cores released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93A261-C51C-42A4-9F80-F2B139F25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23</a:t>
            </a:fld>
            <a:endParaRPr lang="en-GB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62A7180-A41F-4BC3-9539-B067501620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09528" y="1379914"/>
            <a:ext cx="5772944" cy="4702081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4F3878F-18A7-449E-8B47-E824D80BE783}"/>
              </a:ext>
            </a:extLst>
          </p:cNvPr>
          <p:cNvSpPr txBox="1"/>
          <p:nvPr/>
        </p:nvSpPr>
        <p:spPr>
          <a:xfrm>
            <a:off x="638175" y="2238375"/>
            <a:ext cx="20859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TODO: Change this image for the new one</a:t>
            </a:r>
          </a:p>
        </p:txBody>
      </p:sp>
      <p:pic>
        <p:nvPicPr>
          <p:cNvPr id="6" name="Content Placeholder 8">
            <a:extLst>
              <a:ext uri="{FF2B5EF4-FFF2-40B4-BE49-F238E27FC236}">
                <a16:creationId xmlns:a16="http://schemas.microsoft.com/office/drawing/2014/main" id="{639F31F8-7790-478C-B7C9-4DF5A0921C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09528" y="1379914"/>
            <a:ext cx="5772944" cy="4702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1581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9CE0C-9D6D-4A2F-BBBC-054251A06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Pessimism in cores released</a:t>
            </a:r>
          </a:p>
        </p:txBody>
      </p:sp>
      <p:pic>
        <p:nvPicPr>
          <p:cNvPr id="22" name="system_global" descr="A screenshot of a cell phone&#10;&#10;Description automatically generated">
            <a:extLst>
              <a:ext uri="{FF2B5EF4-FFF2-40B4-BE49-F238E27FC236}">
                <a16:creationId xmlns:a16="http://schemas.microsoft.com/office/drawing/2014/main" id="{AB477B9A-CCB6-43D4-9C53-2265839B268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629738"/>
            <a:ext cx="5181600" cy="2384335"/>
          </a:xfr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4AF04C9-D7D3-49B3-869D-9BD86A9B9FD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The analysis does not make difference between:</a:t>
            </a:r>
          </a:p>
          <a:p>
            <a:pPr lvl="1"/>
            <a:r>
              <a:rPr lang="en-GB" dirty="0"/>
              <a:t>Multiple jobs finishing</a:t>
            </a:r>
          </a:p>
          <a:p>
            <a:pPr lvl="1"/>
            <a:r>
              <a:rPr lang="en-GB" dirty="0"/>
              <a:t>One job finishing with multiple cores</a:t>
            </a:r>
          </a:p>
          <a:p>
            <a:r>
              <a:rPr lang="en-GB" dirty="0"/>
              <a:t>The new job considers all the cores as individual jobs</a:t>
            </a:r>
          </a:p>
          <a:p>
            <a:r>
              <a:rPr lang="en-GB" dirty="0"/>
              <a:t>Does not make the analysis invalid, just more pessimistic</a:t>
            </a:r>
          </a:p>
          <a:p>
            <a:r>
              <a:rPr lang="en-GB" dirty="0"/>
              <a:t>Solving this makes the analysis faster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93A261-C51C-42A4-9F80-F2B139F25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24</a:t>
            </a:fld>
            <a:endParaRPr lang="en-GB" dirty="0"/>
          </a:p>
        </p:txBody>
      </p:sp>
      <p:pic>
        <p:nvPicPr>
          <p:cNvPr id="23" name="system_gang">
            <a:extLst>
              <a:ext uri="{FF2B5EF4-FFF2-40B4-BE49-F238E27FC236}">
                <a16:creationId xmlns:a16="http://schemas.microsoft.com/office/drawing/2014/main" id="{1712FE9E-E0AC-4E98-AD1C-9E5468FEC5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1" y="2629738"/>
            <a:ext cx="5181599" cy="2384335"/>
          </a:xfrm>
          <a:prstGeom prst="rect">
            <a:avLst/>
          </a:prstGeom>
        </p:spPr>
      </p:pic>
      <p:pic>
        <p:nvPicPr>
          <p:cNvPr id="24" name="system_gang_01">
            <a:extLst>
              <a:ext uri="{FF2B5EF4-FFF2-40B4-BE49-F238E27FC236}">
                <a16:creationId xmlns:a16="http://schemas.microsoft.com/office/drawing/2014/main" id="{60B2BCB9-E415-4353-96DF-52FBBBBE42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1" y="2629738"/>
            <a:ext cx="5181599" cy="2384335"/>
          </a:xfrm>
          <a:prstGeom prst="rect">
            <a:avLst/>
          </a:prstGeom>
        </p:spPr>
      </p:pic>
      <p:pic>
        <p:nvPicPr>
          <p:cNvPr id="25" name="system_gang_02">
            <a:extLst>
              <a:ext uri="{FF2B5EF4-FFF2-40B4-BE49-F238E27FC236}">
                <a16:creationId xmlns:a16="http://schemas.microsoft.com/office/drawing/2014/main" id="{EB5436F6-46A9-41AA-BEEC-D2CFE31039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1" y="2629738"/>
            <a:ext cx="5181599" cy="2384335"/>
          </a:xfrm>
          <a:prstGeom prst="rect">
            <a:avLst/>
          </a:prstGeom>
        </p:spPr>
      </p:pic>
      <p:pic>
        <p:nvPicPr>
          <p:cNvPr id="26" name="system_gang_03">
            <a:extLst>
              <a:ext uri="{FF2B5EF4-FFF2-40B4-BE49-F238E27FC236}">
                <a16:creationId xmlns:a16="http://schemas.microsoft.com/office/drawing/2014/main" id="{885F701C-B0CE-4CC6-84FC-D13E3D99FCF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2629738"/>
            <a:ext cx="5181600" cy="2371014"/>
          </a:xfrm>
          <a:prstGeom prst="rect">
            <a:avLst/>
          </a:prstGeom>
        </p:spPr>
      </p:pic>
      <p:pic>
        <p:nvPicPr>
          <p:cNvPr id="27" name="system_gang_04">
            <a:extLst>
              <a:ext uri="{FF2B5EF4-FFF2-40B4-BE49-F238E27FC236}">
                <a16:creationId xmlns:a16="http://schemas.microsoft.com/office/drawing/2014/main" id="{72BDFF5B-9631-4C10-BF16-D3CF62BEDBB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2630706"/>
            <a:ext cx="5181600" cy="2371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904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9CE0C-9D6D-4A2F-BBBC-054251A06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Pessimism in cores released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93A261-C51C-42A4-9F80-F2B139F25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25</a:t>
            </a:fld>
            <a:endParaRPr lang="en-GB" dirty="0"/>
          </a:p>
        </p:txBody>
      </p:sp>
      <p:pic>
        <p:nvPicPr>
          <p:cNvPr id="9" name="gang_base">
            <a:extLst>
              <a:ext uri="{FF2B5EF4-FFF2-40B4-BE49-F238E27FC236}">
                <a16:creationId xmlns:a16="http://schemas.microsoft.com/office/drawing/2014/main" id="{D62A7180-A41F-4BC3-9539-B067501620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09529" y="1379915"/>
            <a:ext cx="5772942" cy="4702081"/>
          </a:xfrm>
        </p:spPr>
      </p:pic>
      <p:pic>
        <p:nvPicPr>
          <p:cNvPr id="6" name="gang_mixed">
            <a:extLst>
              <a:ext uri="{FF2B5EF4-FFF2-40B4-BE49-F238E27FC236}">
                <a16:creationId xmlns:a16="http://schemas.microsoft.com/office/drawing/2014/main" id="{55D3FB1F-7C7D-49FF-89AF-D77E0776DE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09528" y="1379914"/>
            <a:ext cx="5772944" cy="4702081"/>
          </a:xfrm>
          <a:prstGeom prst="rect">
            <a:avLst/>
          </a:prstGeom>
        </p:spPr>
      </p:pic>
      <p:pic>
        <p:nvPicPr>
          <p:cNvPr id="5" name="gang_fix">
            <a:extLst>
              <a:ext uri="{FF2B5EF4-FFF2-40B4-BE49-F238E27FC236}">
                <a16:creationId xmlns:a16="http://schemas.microsoft.com/office/drawing/2014/main" id="{A1664F84-EEF7-433C-9ED1-08BA85E910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09529" y="1379914"/>
            <a:ext cx="5772942" cy="4702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289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4869862-BBAA-4DE2-BBCE-5E1B2E4F468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noProof="0" dirty="0"/>
              <a:t>New scheduler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A57746A4-2947-4750-9897-B8B02CD8C1B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6396DC-D529-4595-BEC0-B540077B0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069186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75B93-C838-420B-98DB-EC47BB449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New Scheduler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C6B923-AE93-4655-A9DB-05DFFE742E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6044"/>
            <a:ext cx="10515600" cy="1903785"/>
          </a:xfrm>
        </p:spPr>
        <p:txBody>
          <a:bodyPr/>
          <a:lstStyle/>
          <a:p>
            <a:r>
              <a:rPr lang="en-GB" noProof="0" dirty="0"/>
              <a:t>Limited-Preemptive Moldable Reservation Gang Scheduler</a:t>
            </a:r>
          </a:p>
          <a:p>
            <a:r>
              <a:rPr lang="en-GB" noProof="0" dirty="0"/>
              <a:t>Non-work conserving scheduler</a:t>
            </a:r>
          </a:p>
          <a:p>
            <a:r>
              <a:rPr lang="en-GB" noProof="0" dirty="0"/>
              <a:t>Reserve cores of higher-priority tasks and distribute the remaining ones among lower priority tasks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AEC209-9A63-4A23-BDFE-9627342A7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27</a:t>
            </a:fld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86EE8435-BA21-4444-A3E9-94BFF8147023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306235" y="3920066"/>
              <a:ext cx="3756211" cy="1906715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538899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min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max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𝒗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24, 13, 20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86EE8435-BA21-4444-A3E9-94BFF8147023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306235" y="3920066"/>
              <a:ext cx="3756211" cy="1906715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538899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23355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97727" t="-1449" r="-509091" b="-375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51304" t="-1449" r="-289565" b="-375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40833" t="-1449" r="-177500" b="-375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95694" t="-1449" r="-1914" b="-3753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176" t="-114754" r="-630588" b="-3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176" t="-214754" r="-630588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176" t="-314754" r="-630588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176" t="-414754" r="-630588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24, 13, 20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C0DC2898-13CD-4966-A24A-883C0210E7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553" y="3698249"/>
            <a:ext cx="5093075" cy="233977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0B8F1F9-3923-4D2A-B109-8E0649048F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9553" y="3698249"/>
            <a:ext cx="5093075" cy="233977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B8BCF9D-768A-4E52-ACF5-47D22FC860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399" y="3699556"/>
            <a:ext cx="5087383" cy="233716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362734B-1C47-44DF-A4AC-172C69E5650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9554" y="3698249"/>
            <a:ext cx="5093073" cy="233977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C2E6BBE-E0F7-4761-AAFD-B4613B52968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9554" y="3698249"/>
            <a:ext cx="5093073" cy="233977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0C28923-C96B-467C-92DB-DAF6989AD4B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1001" y="3698249"/>
            <a:ext cx="5093073" cy="233977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B_j0">
                <a:extLst>
                  <a:ext uri="{FF2B5EF4-FFF2-40B4-BE49-F238E27FC236}">
                    <a16:creationId xmlns:a16="http://schemas.microsoft.com/office/drawing/2014/main" id="{9B7F500E-8946-4B1A-9BBA-E4C390965BC5}"/>
                  </a:ext>
                </a:extLst>
              </p:cNvPr>
              <p:cNvSpPr txBox="1"/>
              <p:nvPr/>
            </p:nvSpPr>
            <p:spPr>
              <a:xfrm>
                <a:off x="5312662" y="3626875"/>
                <a:ext cx="17022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/>
                  <a:t>S</a:t>
                </a:r>
                <a:r>
                  <a:rPr lang="en-GB" dirty="0"/>
                  <a:t>c</a:t>
                </a:r>
                <a:r>
                  <a:rPr lang="en-150"/>
                  <a:t>h</a:t>
                </a:r>
                <a:r>
                  <a:rPr lang="en-GB" dirty="0"/>
                  <a:t>e</a:t>
                </a:r>
                <a:r>
                  <a:rPr lang="en-150"/>
                  <a:t>d</a:t>
                </a:r>
                <a:r>
                  <a:rPr lang="en-GB" dirty="0"/>
                  <a:t>u</a:t>
                </a:r>
                <a:r>
                  <a:rPr lang="en-150"/>
                  <a:t>l</a:t>
                </a:r>
                <a:r>
                  <a:rPr lang="en-GB" dirty="0"/>
                  <a:t>i</a:t>
                </a:r>
                <a:r>
                  <a:rPr lang="en-150"/>
                  <a:t>n</a:t>
                </a:r>
                <a:r>
                  <a:rPr lang="en-GB" dirty="0"/>
                  <a:t>g</a:t>
                </a:r>
                <a:r>
                  <a:rPr lang="en-1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18" name="TB_j0">
                <a:extLst>
                  <a:ext uri="{FF2B5EF4-FFF2-40B4-BE49-F238E27FC236}">
                    <a16:creationId xmlns:a16="http://schemas.microsoft.com/office/drawing/2014/main" id="{9B7F500E-8946-4B1A-9BBA-E4C390965B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2662" y="3626875"/>
                <a:ext cx="1702217" cy="369332"/>
              </a:xfrm>
              <a:prstGeom prst="rect">
                <a:avLst/>
              </a:prstGeom>
              <a:blipFill>
                <a:blip r:embed="rId10"/>
                <a:stretch>
                  <a:fillRect l="-2857" t="-9836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B_j1">
                <a:extLst>
                  <a:ext uri="{FF2B5EF4-FFF2-40B4-BE49-F238E27FC236}">
                    <a16:creationId xmlns:a16="http://schemas.microsoft.com/office/drawing/2014/main" id="{493A6B90-0674-4F84-BA44-B1D844177C6E}"/>
                  </a:ext>
                </a:extLst>
              </p:cNvPr>
              <p:cNvSpPr txBox="1"/>
              <p:nvPr/>
            </p:nvSpPr>
            <p:spPr>
              <a:xfrm>
                <a:off x="5312663" y="3626991"/>
                <a:ext cx="17022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/>
                  <a:t>S</a:t>
                </a:r>
                <a:r>
                  <a:rPr lang="en-GB" dirty="0"/>
                  <a:t>c</a:t>
                </a:r>
                <a:r>
                  <a:rPr lang="en-150"/>
                  <a:t>h</a:t>
                </a:r>
                <a:r>
                  <a:rPr lang="en-GB" dirty="0"/>
                  <a:t>e</a:t>
                </a:r>
                <a:r>
                  <a:rPr lang="en-150"/>
                  <a:t>d</a:t>
                </a:r>
                <a:r>
                  <a:rPr lang="en-GB" dirty="0"/>
                  <a:t>u</a:t>
                </a:r>
                <a:r>
                  <a:rPr lang="en-150"/>
                  <a:t>l</a:t>
                </a:r>
                <a:r>
                  <a:rPr lang="en-GB" dirty="0"/>
                  <a:t>i</a:t>
                </a:r>
                <a:r>
                  <a:rPr lang="en-150"/>
                  <a:t>n</a:t>
                </a:r>
                <a:r>
                  <a:rPr lang="en-GB" dirty="0"/>
                  <a:t>g</a:t>
                </a:r>
                <a:r>
                  <a:rPr lang="en-1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17" name="TB_j1">
                <a:extLst>
                  <a:ext uri="{FF2B5EF4-FFF2-40B4-BE49-F238E27FC236}">
                    <a16:creationId xmlns:a16="http://schemas.microsoft.com/office/drawing/2014/main" id="{493A6B90-0674-4F84-BA44-B1D844177C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2663" y="3626991"/>
                <a:ext cx="1702217" cy="369332"/>
              </a:xfrm>
              <a:prstGeom prst="rect">
                <a:avLst/>
              </a:prstGeom>
              <a:blipFill>
                <a:blip r:embed="rId11"/>
                <a:stretch>
                  <a:fillRect l="-2857" t="-9836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B_j2">
                <a:extLst>
                  <a:ext uri="{FF2B5EF4-FFF2-40B4-BE49-F238E27FC236}">
                    <a16:creationId xmlns:a16="http://schemas.microsoft.com/office/drawing/2014/main" id="{EB34E394-0A34-4C22-A616-6C7839402D4C}"/>
                  </a:ext>
                </a:extLst>
              </p:cNvPr>
              <p:cNvSpPr txBox="1"/>
              <p:nvPr/>
            </p:nvSpPr>
            <p:spPr>
              <a:xfrm>
                <a:off x="5312662" y="3626875"/>
                <a:ext cx="17022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/>
                  <a:t>S</a:t>
                </a:r>
                <a:r>
                  <a:rPr lang="en-GB" dirty="0"/>
                  <a:t>c</a:t>
                </a:r>
                <a:r>
                  <a:rPr lang="en-150"/>
                  <a:t>h</a:t>
                </a:r>
                <a:r>
                  <a:rPr lang="en-GB" dirty="0"/>
                  <a:t>e</a:t>
                </a:r>
                <a:r>
                  <a:rPr lang="en-150"/>
                  <a:t>d</a:t>
                </a:r>
                <a:r>
                  <a:rPr lang="en-GB" dirty="0"/>
                  <a:t>u</a:t>
                </a:r>
                <a:r>
                  <a:rPr lang="en-150"/>
                  <a:t>l</a:t>
                </a:r>
                <a:r>
                  <a:rPr lang="en-GB" dirty="0"/>
                  <a:t>i</a:t>
                </a:r>
                <a:r>
                  <a:rPr lang="en-150"/>
                  <a:t>n</a:t>
                </a:r>
                <a:r>
                  <a:rPr lang="en-GB" dirty="0"/>
                  <a:t>g</a:t>
                </a:r>
                <a:r>
                  <a:rPr lang="en-1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19" name="TB_j2">
                <a:extLst>
                  <a:ext uri="{FF2B5EF4-FFF2-40B4-BE49-F238E27FC236}">
                    <a16:creationId xmlns:a16="http://schemas.microsoft.com/office/drawing/2014/main" id="{EB34E394-0A34-4C22-A616-6C7839402D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2662" y="3626875"/>
                <a:ext cx="1702217" cy="369332"/>
              </a:xfrm>
              <a:prstGeom prst="rect">
                <a:avLst/>
              </a:prstGeom>
              <a:blipFill>
                <a:blip r:embed="rId12"/>
                <a:stretch>
                  <a:fillRect l="-2857" t="-9836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B_j3">
                <a:extLst>
                  <a:ext uri="{FF2B5EF4-FFF2-40B4-BE49-F238E27FC236}">
                    <a16:creationId xmlns:a16="http://schemas.microsoft.com/office/drawing/2014/main" id="{2CE901D1-E60E-4EC9-B51E-70B618A9D119}"/>
                  </a:ext>
                </a:extLst>
              </p:cNvPr>
              <p:cNvSpPr txBox="1"/>
              <p:nvPr/>
            </p:nvSpPr>
            <p:spPr>
              <a:xfrm>
                <a:off x="5312662" y="3626875"/>
                <a:ext cx="17022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/>
                  <a:t>S</a:t>
                </a:r>
                <a:r>
                  <a:rPr lang="en-GB" dirty="0"/>
                  <a:t>c</a:t>
                </a:r>
                <a:r>
                  <a:rPr lang="en-150"/>
                  <a:t>h</a:t>
                </a:r>
                <a:r>
                  <a:rPr lang="en-GB" dirty="0"/>
                  <a:t>e</a:t>
                </a:r>
                <a:r>
                  <a:rPr lang="en-150"/>
                  <a:t>d</a:t>
                </a:r>
                <a:r>
                  <a:rPr lang="en-GB" dirty="0"/>
                  <a:t>u</a:t>
                </a:r>
                <a:r>
                  <a:rPr lang="en-150"/>
                  <a:t>l</a:t>
                </a:r>
                <a:r>
                  <a:rPr lang="en-GB" dirty="0"/>
                  <a:t>i</a:t>
                </a:r>
                <a:r>
                  <a:rPr lang="en-150"/>
                  <a:t>n</a:t>
                </a:r>
                <a:r>
                  <a:rPr lang="en-GB" dirty="0"/>
                  <a:t>g</a:t>
                </a:r>
                <a:r>
                  <a:rPr lang="en-1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20" name="TB_j3">
                <a:extLst>
                  <a:ext uri="{FF2B5EF4-FFF2-40B4-BE49-F238E27FC236}">
                    <a16:creationId xmlns:a16="http://schemas.microsoft.com/office/drawing/2014/main" id="{2CE901D1-E60E-4EC9-B51E-70B618A9D1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2662" y="3626875"/>
                <a:ext cx="1702217" cy="369332"/>
              </a:xfrm>
              <a:prstGeom prst="rect">
                <a:avLst/>
              </a:prstGeom>
              <a:blipFill>
                <a:blip r:embed="rId13"/>
                <a:stretch>
                  <a:fillRect l="-2857" t="-9836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B_scheduler">
            <a:extLst>
              <a:ext uri="{FF2B5EF4-FFF2-40B4-BE49-F238E27FC236}">
                <a16:creationId xmlns:a16="http://schemas.microsoft.com/office/drawing/2014/main" id="{67B0408C-CF38-4C95-B442-77EB9007AAFB}"/>
              </a:ext>
            </a:extLst>
          </p:cNvPr>
          <p:cNvSpPr txBox="1"/>
          <p:nvPr/>
        </p:nvSpPr>
        <p:spPr>
          <a:xfrm>
            <a:off x="2081048" y="3499945"/>
            <a:ext cx="2806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/>
              <a:t>LPMRGS </a:t>
            </a:r>
            <a:r>
              <a:rPr lang="en-GB" dirty="0"/>
              <a:t>s</a:t>
            </a:r>
            <a:r>
              <a:rPr lang="en-150"/>
              <a:t>c</a:t>
            </a:r>
            <a:r>
              <a:rPr lang="en-GB" dirty="0"/>
              <a:t>h</a:t>
            </a:r>
            <a:r>
              <a:rPr lang="en-150"/>
              <a:t>e</a:t>
            </a:r>
            <a:r>
              <a:rPr lang="en-GB" dirty="0"/>
              <a:t>d</a:t>
            </a:r>
            <a:r>
              <a:rPr lang="en-150"/>
              <a:t>u</a:t>
            </a:r>
            <a:r>
              <a:rPr lang="en-GB" dirty="0"/>
              <a:t>l</a:t>
            </a:r>
            <a:r>
              <a:rPr lang="en-150"/>
              <a:t>e</a:t>
            </a:r>
            <a:r>
              <a:rPr lang="en-GB" dirty="0"/>
              <a:t>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3" name="table_j0">
                <a:extLst>
                  <a:ext uri="{FF2B5EF4-FFF2-40B4-BE49-F238E27FC236}">
                    <a16:creationId xmlns:a16="http://schemas.microsoft.com/office/drawing/2014/main" id="{2F0500D8-6B19-4C51-9DD1-01EE1DF4DA7C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306234" y="3920066"/>
              <a:ext cx="3756211" cy="1906715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538899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min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max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𝒗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100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24, 13, 20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3" name="table_j0">
                <a:extLst>
                  <a:ext uri="{FF2B5EF4-FFF2-40B4-BE49-F238E27FC236}">
                    <a16:creationId xmlns:a16="http://schemas.microsoft.com/office/drawing/2014/main" id="{2F0500D8-6B19-4C51-9DD1-01EE1DF4DA7C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306234" y="3920066"/>
              <a:ext cx="3756211" cy="1906715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538899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23355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97727" t="-1449" r="-509091" b="-375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51304" t="-1449" r="-289565" b="-375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240833" t="-1449" r="-177500" b="-375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95694" t="-1449" r="-1914" b="-3753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176" t="-114754" r="-630588" b="-3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100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176" t="-214754" r="-630588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176" t="-314754" r="-630588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176" t="-414754" r="-630588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24, 13, 20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4" name="table_j1">
                <a:extLst>
                  <a:ext uri="{FF2B5EF4-FFF2-40B4-BE49-F238E27FC236}">
                    <a16:creationId xmlns:a16="http://schemas.microsoft.com/office/drawing/2014/main" id="{D617EE23-CA36-49F3-8FBB-D52E687601D9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306234" y="3920066"/>
              <a:ext cx="3756211" cy="1906715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538899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min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max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𝒗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3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3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20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24, 13, 20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4" name="table_j1">
                <a:extLst>
                  <a:ext uri="{FF2B5EF4-FFF2-40B4-BE49-F238E27FC236}">
                    <a16:creationId xmlns:a16="http://schemas.microsoft.com/office/drawing/2014/main" id="{D617EE23-CA36-49F3-8FBB-D52E687601D9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306234" y="3920066"/>
              <a:ext cx="3756211" cy="1906715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538899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23355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97727" t="-1449" r="-509091" b="-375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51304" t="-1449" r="-289565" b="-375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240833" t="-1449" r="-177500" b="-375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95694" t="-1449" r="-1914" b="-3753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176" t="-114754" r="-630588" b="-3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176" t="-214754" r="-630588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3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3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20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176" t="-314754" r="-630588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176" t="-414754" r="-630588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24, 13, 20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5" name="table_j2">
                <a:extLst>
                  <a:ext uri="{FF2B5EF4-FFF2-40B4-BE49-F238E27FC236}">
                    <a16:creationId xmlns:a16="http://schemas.microsoft.com/office/drawing/2014/main" id="{6373ECC3-B5BB-4F3C-BB1E-BD0201EBBE1E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306233" y="3920066"/>
              <a:ext cx="3756211" cy="1906715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538899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min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max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𝒗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100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20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24, 13, 20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5" name="table_j2">
                <a:extLst>
                  <a:ext uri="{FF2B5EF4-FFF2-40B4-BE49-F238E27FC236}">
                    <a16:creationId xmlns:a16="http://schemas.microsoft.com/office/drawing/2014/main" id="{6373ECC3-B5BB-4F3C-BB1E-BD0201EBBE1E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306233" y="3920066"/>
              <a:ext cx="3756211" cy="1906715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538899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23355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97727" t="-1449" r="-509091" b="-375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51304" t="-1449" r="-289565" b="-375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240833" t="-1449" r="-177500" b="-375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95694" t="-1449" r="-1914" b="-3753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176" t="-114754" r="-630588" b="-3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176" t="-214754" r="-630588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176" t="-314754" r="-630588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100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20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176" t="-414754" r="-630588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24, 13, 20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6" name="table_j3">
                <a:extLst>
                  <a:ext uri="{FF2B5EF4-FFF2-40B4-BE49-F238E27FC236}">
                    <a16:creationId xmlns:a16="http://schemas.microsoft.com/office/drawing/2014/main" id="{8F27059C-91A7-41D6-8844-EE9726E34F4C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306232" y="3920066"/>
              <a:ext cx="3756211" cy="1906715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538899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min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max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𝒗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3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100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24, 13, 20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6" name="table_j3">
                <a:extLst>
                  <a:ext uri="{FF2B5EF4-FFF2-40B4-BE49-F238E27FC236}">
                    <a16:creationId xmlns:a16="http://schemas.microsoft.com/office/drawing/2014/main" id="{8F27059C-91A7-41D6-8844-EE9726E34F4C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306232" y="3920066"/>
              <a:ext cx="3756211" cy="1906715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538899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23355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97727" t="-1449" r="-509091" b="-375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151304" t="-1449" r="-289565" b="-375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240833" t="-1449" r="-177500" b="-375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195694" t="-1449" r="-1914" b="-3753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1176" t="-114754" r="-630588" b="-3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1176" t="-214754" r="-630588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1176" t="-314754" r="-630588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1176" t="-414754" r="-630588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3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100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24, 13, 20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788166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8" grpId="0"/>
      <p:bldP spid="18" grpId="1"/>
      <p:bldP spid="17" grpId="0"/>
      <p:bldP spid="17" grpId="1"/>
      <p:bldP spid="17" grpId="2"/>
      <p:bldP spid="17" grpId="3"/>
      <p:bldP spid="19" grpId="0"/>
      <p:bldP spid="19" grpId="1"/>
      <p:bldP spid="20" grpId="0"/>
      <p:bldP spid="20" grpId="1"/>
      <p:bldP spid="20" grpId="2"/>
      <p:bldP spid="20" grpId="3"/>
      <p:bldP spid="21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9E909-72F9-4C7A-B7CD-EC71A7D8F5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Testing new scheduler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35C2AA-EA1B-420B-BC01-377644AE22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Tested on simulator</a:t>
            </a:r>
          </a:p>
          <a:p>
            <a:r>
              <a:rPr lang="en-GB" dirty="0"/>
              <a:t>We want to test it now with schedule abstraction graph to see if it performs better than JLFP under execution variation possibilities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6F2ED9-FA04-442D-9AE5-F4B9389DF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415287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349F55-E55A-40B6-8B24-8E2DF06F57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Results JLFP vs new scheduler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968D78-1293-4C85-B9CB-98DD2232DE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Insert plot here comparing the two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1BC678-21C6-486E-8C86-A3132E225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300966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8D1DD-3E18-4847-B8B6-45C2C35A1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Why gang?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3904BE-21BF-4929-BEB5-619CEFD1E2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noProof="0" dirty="0"/>
              <a:t>Efficient synchronization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02B572-D3F7-4790-AF68-0FE735AFE0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3</a:t>
            </a:fld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2BDDAD-8552-486C-A3EE-656FEC5FFE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2445" y="3201791"/>
            <a:ext cx="4772332" cy="22250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C67AFEA-A83D-4F91-9D84-CA0AD96E48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37222" y="3138865"/>
            <a:ext cx="4772334" cy="2288001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7A156A8-7E1A-46AB-B3D8-76B5DA14592F}"/>
              </a:ext>
            </a:extLst>
          </p:cNvPr>
          <p:cNvCxnSpPr>
            <a:cxnSpLocks/>
          </p:cNvCxnSpPr>
          <p:nvPr/>
        </p:nvCxnSpPr>
        <p:spPr>
          <a:xfrm>
            <a:off x="5450539" y="4536141"/>
            <a:ext cx="99703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AF1E9B9-EB0B-4B36-A5AA-93FB543E26E4}"/>
              </a:ext>
            </a:extLst>
          </p:cNvPr>
          <p:cNvSpPr txBox="1"/>
          <p:nvPr/>
        </p:nvSpPr>
        <p:spPr>
          <a:xfrm>
            <a:off x="1622612" y="5540188"/>
            <a:ext cx="3307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/>
              <a:t>G</a:t>
            </a:r>
            <a:r>
              <a:rPr lang="en-GB" dirty="0"/>
              <a:t>l</a:t>
            </a:r>
            <a:r>
              <a:rPr lang="en-150"/>
              <a:t>o</a:t>
            </a:r>
            <a:r>
              <a:rPr lang="en-GB" dirty="0"/>
              <a:t>b</a:t>
            </a:r>
            <a:r>
              <a:rPr lang="en-150"/>
              <a:t>a</a:t>
            </a:r>
            <a:r>
              <a:rPr lang="en-GB" dirty="0"/>
              <a:t>l</a:t>
            </a:r>
            <a:r>
              <a:rPr lang="en-150"/>
              <a:t> </a:t>
            </a:r>
            <a:r>
              <a:rPr lang="en-GB" dirty="0"/>
              <a:t>s</a:t>
            </a:r>
            <a:r>
              <a:rPr lang="en-150"/>
              <a:t>c</a:t>
            </a:r>
            <a:r>
              <a:rPr lang="en-GB" dirty="0"/>
              <a:t>h</a:t>
            </a:r>
            <a:r>
              <a:rPr lang="en-150"/>
              <a:t>e</a:t>
            </a:r>
            <a:r>
              <a:rPr lang="en-GB" dirty="0"/>
              <a:t>d</a:t>
            </a:r>
            <a:r>
              <a:rPr lang="en-150"/>
              <a:t>u</a:t>
            </a:r>
            <a:r>
              <a:rPr lang="en-GB" dirty="0"/>
              <a:t>l</a:t>
            </a:r>
            <a:r>
              <a:rPr lang="en-150"/>
              <a:t>i</a:t>
            </a:r>
            <a:r>
              <a:rPr lang="en-GB" dirty="0"/>
              <a:t>n</a:t>
            </a:r>
            <a:r>
              <a:rPr lang="en-150"/>
              <a:t>g</a:t>
            </a:r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B4A39A-8F7C-42A7-A738-F859652F4095}"/>
              </a:ext>
            </a:extLst>
          </p:cNvPr>
          <p:cNvSpPr txBox="1"/>
          <p:nvPr/>
        </p:nvSpPr>
        <p:spPr>
          <a:xfrm>
            <a:off x="7395882" y="5540188"/>
            <a:ext cx="3307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/>
              <a:t>G</a:t>
            </a:r>
            <a:r>
              <a:rPr lang="en-GB" dirty="0"/>
              <a:t>a</a:t>
            </a:r>
            <a:r>
              <a:rPr lang="en-150"/>
              <a:t>n</a:t>
            </a:r>
            <a:r>
              <a:rPr lang="en-GB" dirty="0"/>
              <a:t>g</a:t>
            </a:r>
            <a:r>
              <a:rPr lang="en-150"/>
              <a:t> </a:t>
            </a:r>
            <a:r>
              <a:rPr lang="en-GB" dirty="0"/>
              <a:t>S</a:t>
            </a:r>
            <a:r>
              <a:rPr lang="en-150"/>
              <a:t>c</a:t>
            </a:r>
            <a:r>
              <a:rPr lang="en-GB" dirty="0"/>
              <a:t>h</a:t>
            </a:r>
            <a:r>
              <a:rPr lang="en-150"/>
              <a:t>e</a:t>
            </a:r>
            <a:r>
              <a:rPr lang="en-GB" dirty="0"/>
              <a:t>d</a:t>
            </a:r>
            <a:r>
              <a:rPr lang="en-150"/>
              <a:t>u</a:t>
            </a:r>
            <a:r>
              <a:rPr lang="en-GB" dirty="0"/>
              <a:t>l</a:t>
            </a:r>
            <a:r>
              <a:rPr lang="en-150"/>
              <a:t>i</a:t>
            </a:r>
            <a:r>
              <a:rPr lang="en-GB" dirty="0"/>
              <a:t>n</a:t>
            </a:r>
            <a:r>
              <a:rPr lang="en-150"/>
              <a:t>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74478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/>
      <p:bldP spid="9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778C2-1ECD-4E15-B589-CA7F5A0FF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4CF329-5939-49EA-BFFD-9998685EF8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Gang scheduling is an interesting problem with a lot that can be done</a:t>
            </a:r>
          </a:p>
          <a:p>
            <a:r>
              <a:rPr lang="en-GB" dirty="0"/>
              <a:t>It is possible to define an analysis with SAG for gang</a:t>
            </a:r>
          </a:p>
          <a:p>
            <a:pPr lvl="1"/>
            <a:r>
              <a:rPr lang="en-GB" dirty="0"/>
              <a:t>The analysis is too pessimistic</a:t>
            </a:r>
          </a:p>
          <a:p>
            <a:pPr lvl="1"/>
            <a:r>
              <a:rPr lang="en-GB" dirty="0"/>
              <a:t>The issues have been identified, a fix is on the way</a:t>
            </a:r>
          </a:p>
          <a:p>
            <a:r>
              <a:rPr lang="en-GB" dirty="0"/>
              <a:t>Gang moldable properties have potential yet to be unlocked</a:t>
            </a:r>
            <a:endParaRPr lang="en-150"/>
          </a:p>
          <a:p>
            <a:r>
              <a:rPr lang="en-150"/>
              <a:t>Questions?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8E9EBA-6E14-47B4-990F-23C3648C8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30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82337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4D953D-18B3-4ED8-9A45-8E1463D8E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Colours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FBCA36-B18C-48FD-AE89-C5636B27A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31</a:t>
            </a:fld>
            <a:endParaRPr lang="en-GB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1CCF1A3-56B2-40A5-9D22-8F6B94ACB5F1}"/>
              </a:ext>
            </a:extLst>
          </p:cNvPr>
          <p:cNvSpPr/>
          <p:nvPr/>
        </p:nvSpPr>
        <p:spPr>
          <a:xfrm>
            <a:off x="838200" y="1847461"/>
            <a:ext cx="1709057" cy="625151"/>
          </a:xfrm>
          <a:prstGeom prst="roundRect">
            <a:avLst/>
          </a:prstGeom>
          <a:solidFill>
            <a:srgbClr val="00A6D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Primary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FE25FF84-1CA7-40FE-A77C-4C139407D27A}"/>
              </a:ext>
            </a:extLst>
          </p:cNvPr>
          <p:cNvSpPr/>
          <p:nvPr/>
        </p:nvSpPr>
        <p:spPr>
          <a:xfrm>
            <a:off x="838200" y="2627583"/>
            <a:ext cx="1709057" cy="62515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Boxes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F50F8644-404A-4A89-8636-898CAB3E5F71}"/>
              </a:ext>
            </a:extLst>
          </p:cNvPr>
          <p:cNvSpPr/>
          <p:nvPr/>
        </p:nvSpPr>
        <p:spPr>
          <a:xfrm>
            <a:off x="838198" y="4187827"/>
            <a:ext cx="1709057" cy="625151"/>
          </a:xfrm>
          <a:prstGeom prst="roundRect">
            <a:avLst/>
          </a:prstGeom>
          <a:ln>
            <a:solidFill>
              <a:srgbClr val="D6320B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Emphasis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A694CA37-DF5C-4677-BDF7-6D042D81186B}"/>
              </a:ext>
            </a:extLst>
          </p:cNvPr>
          <p:cNvSpPr/>
          <p:nvPr/>
        </p:nvSpPr>
        <p:spPr>
          <a:xfrm>
            <a:off x="838199" y="3407705"/>
            <a:ext cx="1709057" cy="625151"/>
          </a:xfrm>
          <a:prstGeom prst="roundRect">
            <a:avLst/>
          </a:prstGeom>
          <a:solidFill>
            <a:srgbClr val="2E8AA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Borders</a:t>
            </a:r>
          </a:p>
        </p:txBody>
      </p:sp>
    </p:spTree>
    <p:extLst>
      <p:ext uri="{BB962C8B-B14F-4D97-AF65-F5344CB8AC3E}">
        <p14:creationId xmlns:p14="http://schemas.microsoft.com/office/powerpoint/2010/main" val="28747843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4D953D-18B3-4ED8-9A45-8E1463D8E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Scheduling Analysis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FBCA36-B18C-48FD-AE89-C5636B27A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32</a:t>
            </a:fld>
            <a:endParaRPr lang="en-GB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DF9877A-50E0-4E07-8E55-71C18FD61B25}"/>
              </a:ext>
            </a:extLst>
          </p:cNvPr>
          <p:cNvGrpSpPr/>
          <p:nvPr/>
        </p:nvGrpSpPr>
        <p:grpSpPr>
          <a:xfrm>
            <a:off x="8490858" y="2704943"/>
            <a:ext cx="2612571" cy="1448114"/>
            <a:chOff x="3731624" y="3909067"/>
            <a:chExt cx="2612571" cy="1448114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C7E68FA0-A4D2-4F33-97FE-F3C84540D738}"/>
                </a:ext>
              </a:extLst>
            </p:cNvPr>
            <p:cNvSpPr/>
            <p:nvPr/>
          </p:nvSpPr>
          <p:spPr>
            <a:xfrm>
              <a:off x="3731624" y="3909067"/>
              <a:ext cx="2612571" cy="74022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dirty="0"/>
                <a:t>Scheduling tests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9652452-E2C9-4169-8FB7-B65588674E23}"/>
                </a:ext>
              </a:extLst>
            </p:cNvPr>
            <p:cNvSpPr/>
            <p:nvPr/>
          </p:nvSpPr>
          <p:spPr>
            <a:xfrm>
              <a:off x="3731625" y="4649295"/>
              <a:ext cx="2612570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742950" lvl="1" indent="-285750">
                <a:buClr>
                  <a:srgbClr val="00A6D6"/>
                </a:buClr>
                <a:buFont typeface="Arial" panose="020B0604020202020204" pitchFamily="34" charset="0"/>
                <a:buChar char="•"/>
              </a:pPr>
              <a:r>
                <a:rPr lang="en-GB" sz="2000" dirty="0"/>
                <a:t>Pessimist</a:t>
              </a:r>
            </a:p>
            <a:p>
              <a:pPr marL="742950" lvl="1" indent="-285750">
                <a:buClr>
                  <a:srgbClr val="00A6D6"/>
                </a:buClr>
                <a:buFont typeface="Arial" panose="020B0604020202020204" pitchFamily="34" charset="0"/>
                <a:buChar char="•"/>
              </a:pPr>
              <a:r>
                <a:rPr lang="en-GB" sz="2000" dirty="0"/>
                <a:t>Fast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3ECCDD5-2987-4969-809F-FAECB190E0B6}"/>
              </a:ext>
            </a:extLst>
          </p:cNvPr>
          <p:cNvGrpSpPr/>
          <p:nvPr/>
        </p:nvGrpSpPr>
        <p:grpSpPr>
          <a:xfrm>
            <a:off x="1088570" y="2701984"/>
            <a:ext cx="2612574" cy="1448114"/>
            <a:chOff x="1088570" y="2701984"/>
            <a:chExt cx="2612574" cy="1448114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469CF52-D0DF-45C3-97C0-DAC80EF6FBEB}"/>
                </a:ext>
              </a:extLst>
            </p:cNvPr>
            <p:cNvSpPr/>
            <p:nvPr/>
          </p:nvSpPr>
          <p:spPr>
            <a:xfrm>
              <a:off x="1088570" y="3442212"/>
              <a:ext cx="2612570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742950" lvl="1" indent="-285750">
                <a:buClr>
                  <a:srgbClr val="00A6D6"/>
                </a:buClr>
                <a:buFont typeface="Arial" panose="020B0604020202020204" pitchFamily="34" charset="0"/>
                <a:buChar char="•"/>
              </a:pPr>
              <a:r>
                <a:rPr lang="en-GB" sz="2000" dirty="0"/>
                <a:t>Exact</a:t>
              </a:r>
            </a:p>
            <a:p>
              <a:pPr marL="742950" lvl="1" indent="-285750">
                <a:buClr>
                  <a:srgbClr val="00A6D6"/>
                </a:buClr>
                <a:buFont typeface="Arial" panose="020B0604020202020204" pitchFamily="34" charset="0"/>
                <a:buChar char="•"/>
              </a:pPr>
              <a:r>
                <a:rPr lang="en-GB" sz="2000" dirty="0"/>
                <a:t>Slow</a:t>
              </a: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4651C6CE-8EFC-4FBF-B0D1-2855A7189495}"/>
                </a:ext>
              </a:extLst>
            </p:cNvPr>
            <p:cNvSpPr/>
            <p:nvPr/>
          </p:nvSpPr>
          <p:spPr>
            <a:xfrm>
              <a:off x="1088573" y="2701984"/>
              <a:ext cx="2612571" cy="74022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dirty="0"/>
                <a:t>Simulations</a:t>
              </a:r>
            </a:p>
          </p:txBody>
        </p:sp>
      </p:grp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63B945E-90AD-46C3-91C4-910B157C8B94}"/>
              </a:ext>
            </a:extLst>
          </p:cNvPr>
          <p:cNvSpPr/>
          <p:nvPr/>
        </p:nvSpPr>
        <p:spPr>
          <a:xfrm>
            <a:off x="4789714" y="2394373"/>
            <a:ext cx="2612571" cy="13561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Schedule Abstraction </a:t>
            </a:r>
          </a:p>
          <a:p>
            <a:pPr algn="ctr"/>
            <a:r>
              <a:rPr lang="en-GB" sz="2400" dirty="0"/>
              <a:t>Graph</a:t>
            </a:r>
            <a:r>
              <a:rPr lang="en-GB" baseline="30000" dirty="0"/>
              <a:t>[1]</a:t>
            </a:r>
            <a:endParaRPr lang="en-GB" sz="24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C6F93F7-221F-49B9-81C8-9851C8521F43}"/>
              </a:ext>
            </a:extLst>
          </p:cNvPr>
          <p:cNvSpPr/>
          <p:nvPr/>
        </p:nvSpPr>
        <p:spPr>
          <a:xfrm>
            <a:off x="4789714" y="3750153"/>
            <a:ext cx="2612571" cy="7104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85771" lvl="1" indent="-228594" defTabSz="914377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prstClr val="black"/>
                </a:solidFill>
              </a:rPr>
              <a:t>Accurate</a:t>
            </a:r>
          </a:p>
          <a:p>
            <a:pPr marL="685771" lvl="1" indent="-228594" defTabSz="914377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prstClr val="black"/>
                </a:solidFill>
              </a:rPr>
              <a:t>Relatively fast</a:t>
            </a:r>
            <a:endParaRPr lang="en-150" sz="2000">
              <a:solidFill>
                <a:prstClr val="black"/>
              </a:solidFill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EE395EB-B6C0-4C7B-B9BE-B5C6F4CFFEF3}"/>
              </a:ext>
            </a:extLst>
          </p:cNvPr>
          <p:cNvCxnSpPr>
            <a:cxnSpLocks/>
            <a:stCxn id="9" idx="3"/>
            <a:endCxn id="12" idx="1"/>
          </p:cNvCxnSpPr>
          <p:nvPr/>
        </p:nvCxnSpPr>
        <p:spPr>
          <a:xfrm>
            <a:off x="3701144" y="3072098"/>
            <a:ext cx="1088570" cy="3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283DC79-DC6B-4799-A8A9-4726618A149D}"/>
              </a:ext>
            </a:extLst>
          </p:cNvPr>
          <p:cNvCxnSpPr>
            <a:cxnSpLocks/>
            <a:stCxn id="11" idx="1"/>
            <a:endCxn id="12" idx="3"/>
          </p:cNvCxnSpPr>
          <p:nvPr/>
        </p:nvCxnSpPr>
        <p:spPr>
          <a:xfrm flipH="1" flipV="1">
            <a:off x="7402285" y="3072428"/>
            <a:ext cx="1088573" cy="26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B4EB2275-83F9-444A-BFF0-36FE91410EEE}"/>
              </a:ext>
            </a:extLst>
          </p:cNvPr>
          <p:cNvSpPr txBox="1"/>
          <p:nvPr/>
        </p:nvSpPr>
        <p:spPr>
          <a:xfrm>
            <a:off x="2223436" y="6246796"/>
            <a:ext cx="35517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aseline="30000" dirty="0">
                <a:solidFill>
                  <a:schemeClr val="bg1"/>
                </a:solidFill>
              </a:rPr>
              <a:t>[1] Nasri et al., 2018 </a:t>
            </a:r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6F3F51B5-14A1-455F-9DAD-6A6AA9C1C4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680611"/>
            <a:ext cx="10515600" cy="1132170"/>
          </a:xfrm>
        </p:spPr>
        <p:txBody>
          <a:bodyPr/>
          <a:lstStyle/>
          <a:p>
            <a:r>
              <a:rPr lang="en-GB" dirty="0"/>
              <a:t>Explore space of possible schedules for a given job set</a:t>
            </a:r>
          </a:p>
          <a:p>
            <a:r>
              <a:rPr lang="en-GB" dirty="0"/>
              <a:t>Models scheduler decisions</a:t>
            </a:r>
          </a:p>
        </p:txBody>
      </p:sp>
    </p:spTree>
    <p:extLst>
      <p:ext uri="{BB962C8B-B14F-4D97-AF65-F5344CB8AC3E}">
        <p14:creationId xmlns:p14="http://schemas.microsoft.com/office/powerpoint/2010/main" val="66749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1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4" dur="1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5" dur="1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6" dur="1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27" dur="1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5" grpId="0"/>
      <p:bldP spid="16" grpId="0" uiExpand="1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C3B98-7E35-4575-B975-84E744005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does SAG work?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FD9792-E136-4F4C-8A78-CEE9DBDC9C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33</a:t>
            </a:fld>
            <a:endParaRPr lang="en-GB" dirty="0"/>
          </a:p>
        </p:txBody>
      </p:sp>
      <p:pic>
        <p:nvPicPr>
          <p:cNvPr id="6" name="global" descr="A screenshot of a cell phone&#10;&#10;Description automatically generated">
            <a:extLst>
              <a:ext uri="{FF2B5EF4-FFF2-40B4-BE49-F238E27FC236}">
                <a16:creationId xmlns:a16="http://schemas.microsoft.com/office/drawing/2014/main" id="{B2E51158-6B95-4AED-A8FB-78B824DA7B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420530"/>
            <a:ext cx="5039588" cy="1381822"/>
          </a:xfrm>
          <a:prstGeom prst="rect">
            <a:avLst/>
          </a:prstGeom>
        </p:spPr>
      </p:pic>
      <p:pic>
        <p:nvPicPr>
          <p:cNvPr id="8" name="global_j1_00" descr="A screenshot of a cell phone&#10;&#10;Description automatically generated">
            <a:extLst>
              <a:ext uri="{FF2B5EF4-FFF2-40B4-BE49-F238E27FC236}">
                <a16:creationId xmlns:a16="http://schemas.microsoft.com/office/drawing/2014/main" id="{AC8BDB1E-65CD-4047-B1C5-4763C9B721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420530"/>
            <a:ext cx="5039588" cy="1381822"/>
          </a:xfrm>
          <a:prstGeom prst="rect">
            <a:avLst/>
          </a:prstGeom>
        </p:spPr>
      </p:pic>
      <p:pic>
        <p:nvPicPr>
          <p:cNvPr id="32" name="global_j1_01" descr="A screenshot of a cell phone&#10;&#10;Description automatically generated">
            <a:extLst>
              <a:ext uri="{FF2B5EF4-FFF2-40B4-BE49-F238E27FC236}">
                <a16:creationId xmlns:a16="http://schemas.microsoft.com/office/drawing/2014/main" id="{F490E2EF-B714-43CE-A668-9E3EE5B397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015954"/>
            <a:ext cx="5034394" cy="1786398"/>
          </a:xfrm>
          <a:prstGeom prst="rect">
            <a:avLst/>
          </a:prstGeom>
        </p:spPr>
      </p:pic>
      <p:pic>
        <p:nvPicPr>
          <p:cNvPr id="10" name="global_j1_02" descr="A screenshot of a cell phone&#10;&#10;Description automatically generated">
            <a:extLst>
              <a:ext uri="{FF2B5EF4-FFF2-40B4-BE49-F238E27FC236}">
                <a16:creationId xmlns:a16="http://schemas.microsoft.com/office/drawing/2014/main" id="{B0AC38DF-FC3A-49D5-8CDB-4865F8A61E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420530"/>
            <a:ext cx="5039588" cy="1381822"/>
          </a:xfrm>
          <a:prstGeom prst="rect">
            <a:avLst/>
          </a:prstGeom>
        </p:spPr>
      </p:pic>
      <p:pic>
        <p:nvPicPr>
          <p:cNvPr id="12" name="global_j2_00" descr="A screenshot of a cell phone&#10;&#10;Description automatically generated">
            <a:extLst>
              <a:ext uri="{FF2B5EF4-FFF2-40B4-BE49-F238E27FC236}">
                <a16:creationId xmlns:a16="http://schemas.microsoft.com/office/drawing/2014/main" id="{50AF34F2-A4A6-4030-9811-7AAF06D5B35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420530"/>
            <a:ext cx="5039588" cy="1381822"/>
          </a:xfrm>
          <a:prstGeom prst="rect">
            <a:avLst/>
          </a:prstGeom>
        </p:spPr>
      </p:pic>
      <p:pic>
        <p:nvPicPr>
          <p:cNvPr id="34" name="global_j2_01" descr="A screenshot of a cell phone&#10;&#10;Description automatically generated">
            <a:extLst>
              <a:ext uri="{FF2B5EF4-FFF2-40B4-BE49-F238E27FC236}">
                <a16:creationId xmlns:a16="http://schemas.microsoft.com/office/drawing/2014/main" id="{0ABC2D9D-5766-44E8-BEA0-5852797EE3C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015954"/>
            <a:ext cx="5034394" cy="1786398"/>
          </a:xfrm>
          <a:prstGeom prst="rect">
            <a:avLst/>
          </a:prstGeom>
        </p:spPr>
      </p:pic>
      <p:pic>
        <p:nvPicPr>
          <p:cNvPr id="14" name="glboal_j2_02" descr="A picture containing screenshot, drawing&#10;&#10;Description automatically generated">
            <a:extLst>
              <a:ext uri="{FF2B5EF4-FFF2-40B4-BE49-F238E27FC236}">
                <a16:creationId xmlns:a16="http://schemas.microsoft.com/office/drawing/2014/main" id="{EC44DFDE-9A03-41D9-BD0E-9DA176E3F8F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420530"/>
            <a:ext cx="5039588" cy="1381822"/>
          </a:xfrm>
          <a:prstGeom prst="rect">
            <a:avLst/>
          </a:prstGeom>
        </p:spPr>
      </p:pic>
      <p:pic>
        <p:nvPicPr>
          <p:cNvPr id="16" name="global_j2_03" descr="A picture containing drawing&#10;&#10;Description automatically generated">
            <a:extLst>
              <a:ext uri="{FF2B5EF4-FFF2-40B4-BE49-F238E27FC236}">
                <a16:creationId xmlns:a16="http://schemas.microsoft.com/office/drawing/2014/main" id="{56E16527-0862-4463-99CD-6E46B9B48E8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420530"/>
            <a:ext cx="5039588" cy="1381822"/>
          </a:xfrm>
          <a:prstGeom prst="rect">
            <a:avLst/>
          </a:prstGeom>
        </p:spPr>
      </p:pic>
      <p:pic>
        <p:nvPicPr>
          <p:cNvPr id="18" name="global_j2_04" descr="A picture containing drawing&#10;&#10;Description automatically generated">
            <a:extLst>
              <a:ext uri="{FF2B5EF4-FFF2-40B4-BE49-F238E27FC236}">
                <a16:creationId xmlns:a16="http://schemas.microsoft.com/office/drawing/2014/main" id="{D21DEEA7-7944-4C98-9CBE-DF17EA6F2AA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422617"/>
            <a:ext cx="5039588" cy="137021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9" name="table">
                <a:extLst>
                  <a:ext uri="{FF2B5EF4-FFF2-40B4-BE49-F238E27FC236}">
                    <a16:creationId xmlns:a16="http://schemas.microsoft.com/office/drawing/2014/main" id="{8D7A9EDD-283F-4888-918D-A3F7AB3EAD3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25163963"/>
                  </p:ext>
                </p:extLst>
              </p:nvPr>
            </p:nvGraphicFramePr>
            <p:xfrm>
              <a:off x="3416301" y="1810225"/>
              <a:ext cx="5359398" cy="11321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3233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𝑱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𝒎𝒊𝒏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𝒎𝒂𝒙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9" name="table">
                <a:extLst>
                  <a:ext uri="{FF2B5EF4-FFF2-40B4-BE49-F238E27FC236}">
                    <a16:creationId xmlns:a16="http://schemas.microsoft.com/office/drawing/2014/main" id="{8D7A9EDD-283F-4888-918D-A3F7AB3EAD3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25163963"/>
                  </p:ext>
                </p:extLst>
              </p:nvPr>
            </p:nvGraphicFramePr>
            <p:xfrm>
              <a:off x="3416301" y="1810225"/>
              <a:ext cx="5359398" cy="11321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3233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38766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680" t="-1563" r="-50136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101370" t="-1563" r="-404795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200000" t="-1563" r="-30204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300000" t="-1563" r="-20204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402740" t="-1563" r="-103425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499320" t="-1563" r="-2721" b="-2156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680" t="-104839" r="-501361" b="-1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680" t="-208197" r="-501361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22" name="state_00">
            <a:extLst>
              <a:ext uri="{FF2B5EF4-FFF2-40B4-BE49-F238E27FC236}">
                <a16:creationId xmlns:a16="http://schemas.microsoft.com/office/drawing/2014/main" id="{ABAE46F2-E735-42CD-81D5-E4987AE8409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16561" y="3911228"/>
            <a:ext cx="4138500" cy="1849784"/>
          </a:xfrm>
          <a:prstGeom prst="rect">
            <a:avLst/>
          </a:prstGeom>
        </p:spPr>
      </p:pic>
      <p:pic>
        <p:nvPicPr>
          <p:cNvPr id="23" name="state_01">
            <a:extLst>
              <a:ext uri="{FF2B5EF4-FFF2-40B4-BE49-F238E27FC236}">
                <a16:creationId xmlns:a16="http://schemas.microsoft.com/office/drawing/2014/main" id="{488BA744-3B60-4B0C-967D-01DE6371316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16561" y="3916454"/>
            <a:ext cx="4138499" cy="1839333"/>
          </a:xfrm>
          <a:prstGeom prst="rect">
            <a:avLst/>
          </a:prstGeom>
        </p:spPr>
      </p:pic>
      <p:pic>
        <p:nvPicPr>
          <p:cNvPr id="24" name="state_02">
            <a:extLst>
              <a:ext uri="{FF2B5EF4-FFF2-40B4-BE49-F238E27FC236}">
                <a16:creationId xmlns:a16="http://schemas.microsoft.com/office/drawing/2014/main" id="{50CBF8AA-79DD-4DFE-A2AC-0D6AD9787E7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16561" y="3916454"/>
            <a:ext cx="4138500" cy="1839333"/>
          </a:xfrm>
          <a:prstGeom prst="rect">
            <a:avLst/>
          </a:prstGeom>
        </p:spPr>
      </p:pic>
      <p:pic>
        <p:nvPicPr>
          <p:cNvPr id="26" name="state_03" hidden="1">
            <a:extLst>
              <a:ext uri="{FF2B5EF4-FFF2-40B4-BE49-F238E27FC236}">
                <a16:creationId xmlns:a16="http://schemas.microsoft.com/office/drawing/2014/main" id="{53E03208-75B9-4639-B955-2DA3E213592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16561" y="3916454"/>
            <a:ext cx="4138500" cy="1839333"/>
          </a:xfrm>
          <a:prstGeom prst="rect">
            <a:avLst/>
          </a:prstGeom>
        </p:spPr>
      </p:pic>
      <p:pic>
        <p:nvPicPr>
          <p:cNvPr id="28" name="state_04">
            <a:extLst>
              <a:ext uri="{FF2B5EF4-FFF2-40B4-BE49-F238E27FC236}">
                <a16:creationId xmlns:a16="http://schemas.microsoft.com/office/drawing/2014/main" id="{50C37EBE-2EB0-4A84-8039-7855BC61484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16561" y="3916454"/>
            <a:ext cx="4138500" cy="1839333"/>
          </a:xfrm>
          <a:prstGeom prst="rect">
            <a:avLst/>
          </a:prstGeom>
        </p:spPr>
      </p:pic>
      <p:pic>
        <p:nvPicPr>
          <p:cNvPr id="35" name="state_05">
            <a:extLst>
              <a:ext uri="{FF2B5EF4-FFF2-40B4-BE49-F238E27FC236}">
                <a16:creationId xmlns:a16="http://schemas.microsoft.com/office/drawing/2014/main" id="{36462B6F-178C-492A-8F23-80801B57291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16562" y="3916454"/>
            <a:ext cx="4138499" cy="183933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9" name="table_j1">
                <a:extLst>
                  <a:ext uri="{FF2B5EF4-FFF2-40B4-BE49-F238E27FC236}">
                    <a16:creationId xmlns:a16="http://schemas.microsoft.com/office/drawing/2014/main" id="{0AED96B4-4B34-469A-A86F-03D5255CB92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80080630"/>
                  </p:ext>
                </p:extLst>
              </p:nvPr>
            </p:nvGraphicFramePr>
            <p:xfrm>
              <a:off x="3416301" y="1810225"/>
              <a:ext cx="5359398" cy="11321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3233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𝑱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𝒎𝒊𝒏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𝒎𝒂𝒙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9" name="table_j1">
                <a:extLst>
                  <a:ext uri="{FF2B5EF4-FFF2-40B4-BE49-F238E27FC236}">
                    <a16:creationId xmlns:a16="http://schemas.microsoft.com/office/drawing/2014/main" id="{0AED96B4-4B34-469A-A86F-03D5255CB92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80080630"/>
                  </p:ext>
                </p:extLst>
              </p:nvPr>
            </p:nvGraphicFramePr>
            <p:xfrm>
              <a:off x="3416301" y="1810225"/>
              <a:ext cx="5359398" cy="11321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3233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38766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9"/>
                          <a:stretch>
                            <a:fillRect l="-680" t="-1563" r="-50136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9"/>
                          <a:stretch>
                            <a:fillRect l="-101370" t="-1563" r="-404795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9"/>
                          <a:stretch>
                            <a:fillRect l="-200000" t="-1563" r="-30204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9"/>
                          <a:stretch>
                            <a:fillRect l="-300000" t="-1563" r="-20204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9"/>
                          <a:stretch>
                            <a:fillRect l="-402740" t="-1563" r="-103425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9"/>
                          <a:stretch>
                            <a:fillRect l="-499320" t="-1563" r="-2721" b="-2156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9"/>
                          <a:stretch>
                            <a:fillRect l="-680" t="-104839" r="-501361" b="-1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9"/>
                          <a:stretch>
                            <a:fillRect l="-680" t="-208197" r="-501361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0" name="table_j2">
                <a:extLst>
                  <a:ext uri="{FF2B5EF4-FFF2-40B4-BE49-F238E27FC236}">
                    <a16:creationId xmlns:a16="http://schemas.microsoft.com/office/drawing/2014/main" id="{96FB37E2-6E5A-427A-8266-EAD3E865024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23233054"/>
                  </p:ext>
                </p:extLst>
              </p:nvPr>
            </p:nvGraphicFramePr>
            <p:xfrm>
              <a:off x="3416301" y="1810225"/>
              <a:ext cx="5359398" cy="11321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3233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𝑱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𝒎𝒊𝒏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𝒎𝒂𝒙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0" name="table_j2">
                <a:extLst>
                  <a:ext uri="{FF2B5EF4-FFF2-40B4-BE49-F238E27FC236}">
                    <a16:creationId xmlns:a16="http://schemas.microsoft.com/office/drawing/2014/main" id="{96FB37E2-6E5A-427A-8266-EAD3E865024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23233054"/>
                  </p:ext>
                </p:extLst>
              </p:nvPr>
            </p:nvGraphicFramePr>
            <p:xfrm>
              <a:off x="3416301" y="1810225"/>
              <a:ext cx="5359398" cy="11321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3233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38766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0"/>
                          <a:stretch>
                            <a:fillRect l="-680" t="-1563" r="-50136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0"/>
                          <a:stretch>
                            <a:fillRect l="-101370" t="-1563" r="-404795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0"/>
                          <a:stretch>
                            <a:fillRect l="-200000" t="-1563" r="-30204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0"/>
                          <a:stretch>
                            <a:fillRect l="-300000" t="-1563" r="-20204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0"/>
                          <a:stretch>
                            <a:fillRect l="-402740" t="-1563" r="-103425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0"/>
                          <a:stretch>
                            <a:fillRect l="-499320" t="-1563" r="-2721" b="-2156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0"/>
                          <a:stretch>
                            <a:fillRect l="-680" t="-104839" r="-501361" b="-1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0"/>
                          <a:stretch>
                            <a:fillRect l="-680" t="-208197" r="-501361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6" name="table_j2_j1">
                <a:extLst>
                  <a:ext uri="{FF2B5EF4-FFF2-40B4-BE49-F238E27FC236}">
                    <a16:creationId xmlns:a16="http://schemas.microsoft.com/office/drawing/2014/main" id="{8A0D5DB9-3194-4A06-B1F0-69E422A4D8E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58744718"/>
                  </p:ext>
                </p:extLst>
              </p:nvPr>
            </p:nvGraphicFramePr>
            <p:xfrm>
              <a:off x="3416301" y="1810225"/>
              <a:ext cx="5359398" cy="11321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3233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𝑱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𝒎𝒊𝒏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𝒎𝒂𝒙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trike="noStrike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trike="noStrike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b="0" i="1" strike="noStrike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trike="noStrike" dirty="0">
                            <a:solidFill>
                              <a:schemeClr val="bg2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6" name="table_j2_j1">
                <a:extLst>
                  <a:ext uri="{FF2B5EF4-FFF2-40B4-BE49-F238E27FC236}">
                    <a16:creationId xmlns:a16="http://schemas.microsoft.com/office/drawing/2014/main" id="{8A0D5DB9-3194-4A06-B1F0-69E422A4D8E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58744718"/>
                  </p:ext>
                </p:extLst>
              </p:nvPr>
            </p:nvGraphicFramePr>
            <p:xfrm>
              <a:off x="3416301" y="1810225"/>
              <a:ext cx="5359398" cy="11321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3233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38766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1"/>
                          <a:stretch>
                            <a:fillRect l="-680" t="-1563" r="-50136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1"/>
                          <a:stretch>
                            <a:fillRect l="-101370" t="-1563" r="-404795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1"/>
                          <a:stretch>
                            <a:fillRect l="-200000" t="-1563" r="-30204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1"/>
                          <a:stretch>
                            <a:fillRect l="-300000" t="-1563" r="-20204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1"/>
                          <a:stretch>
                            <a:fillRect l="-402740" t="-1563" r="-103425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1"/>
                          <a:stretch>
                            <a:fillRect l="-499320" t="-1563" r="-2721" b="-2156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1"/>
                          <a:stretch>
                            <a:fillRect l="-680" t="-104839" r="-501361" b="-1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1"/>
                          <a:stretch>
                            <a:fillRect l="-680" t="-208197" r="-501361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5" name="table_j2_0">
                <a:extLst>
                  <a:ext uri="{FF2B5EF4-FFF2-40B4-BE49-F238E27FC236}">
                    <a16:creationId xmlns:a16="http://schemas.microsoft.com/office/drawing/2014/main" id="{7CB43FFA-0936-4892-977A-A0ED27983D3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61010765"/>
                  </p:ext>
                </p:extLst>
              </p:nvPr>
            </p:nvGraphicFramePr>
            <p:xfrm>
              <a:off x="3416301" y="1810225"/>
              <a:ext cx="5359398" cy="11321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3233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𝑱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𝒎𝒊𝒏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𝒎𝒂𝒙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trike="noStrike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trike="noStrike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b="0" i="1" strike="noStrike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trike="noStrike" dirty="0">
                            <a:solidFill>
                              <a:schemeClr val="bg2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5" name="table_j2_0">
                <a:extLst>
                  <a:ext uri="{FF2B5EF4-FFF2-40B4-BE49-F238E27FC236}">
                    <a16:creationId xmlns:a16="http://schemas.microsoft.com/office/drawing/2014/main" id="{7CB43FFA-0936-4892-977A-A0ED27983D3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61010765"/>
                  </p:ext>
                </p:extLst>
              </p:nvPr>
            </p:nvGraphicFramePr>
            <p:xfrm>
              <a:off x="3416301" y="1810225"/>
              <a:ext cx="5359398" cy="11321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3233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38766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2"/>
                          <a:stretch>
                            <a:fillRect l="-680" t="-1563" r="-50136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2"/>
                          <a:stretch>
                            <a:fillRect l="-101370" t="-1563" r="-404795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2"/>
                          <a:stretch>
                            <a:fillRect l="-200000" t="-1563" r="-30204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2"/>
                          <a:stretch>
                            <a:fillRect l="-300000" t="-1563" r="-20204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2"/>
                          <a:stretch>
                            <a:fillRect l="-402740" t="-1563" r="-103425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2"/>
                          <a:stretch>
                            <a:fillRect l="-499320" t="-1563" r="-2721" b="-2156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2"/>
                          <a:stretch>
                            <a:fillRect l="-680" t="-104839" r="-501361" b="-1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2"/>
                          <a:stretch>
                            <a:fillRect l="-680" t="-208197" r="-501361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7" name="table_j1_0">
                <a:extLst>
                  <a:ext uri="{FF2B5EF4-FFF2-40B4-BE49-F238E27FC236}">
                    <a16:creationId xmlns:a16="http://schemas.microsoft.com/office/drawing/2014/main" id="{9A9A799C-B873-4FF9-9929-6A42156912F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913988"/>
                  </p:ext>
                </p:extLst>
              </p:nvPr>
            </p:nvGraphicFramePr>
            <p:xfrm>
              <a:off x="3416301" y="1810225"/>
              <a:ext cx="5359398" cy="11321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3233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𝑱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𝒎𝒊𝒏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𝒎𝒂𝒙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>
                            <a:solidFill>
                              <a:schemeClr val="bg2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trike="noStrike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trike="noStrike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b="0" i="1" strike="noStrike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trike="noStrik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tx1"/>
                              </a:solidFill>
                            </a:rPr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7" name="table_j1_0">
                <a:extLst>
                  <a:ext uri="{FF2B5EF4-FFF2-40B4-BE49-F238E27FC236}">
                    <a16:creationId xmlns:a16="http://schemas.microsoft.com/office/drawing/2014/main" id="{9A9A799C-B873-4FF9-9929-6A42156912F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913988"/>
                  </p:ext>
                </p:extLst>
              </p:nvPr>
            </p:nvGraphicFramePr>
            <p:xfrm>
              <a:off x="3416301" y="1810225"/>
              <a:ext cx="5359398" cy="11321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3233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38766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3"/>
                          <a:stretch>
                            <a:fillRect l="-680" t="-1563" r="-50136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3"/>
                          <a:stretch>
                            <a:fillRect l="-101370" t="-1563" r="-404795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3"/>
                          <a:stretch>
                            <a:fillRect l="-200000" t="-1563" r="-30204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3"/>
                          <a:stretch>
                            <a:fillRect l="-300000" t="-1563" r="-20204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3"/>
                          <a:stretch>
                            <a:fillRect l="-402740" t="-1563" r="-103425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3"/>
                          <a:stretch>
                            <a:fillRect l="-499320" t="-1563" r="-2721" b="-2156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3"/>
                          <a:stretch>
                            <a:fillRect l="-680" t="-104839" r="-501361" b="-1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3"/>
                          <a:stretch>
                            <a:fillRect l="-680" t="-208197" r="-501361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tx1"/>
                              </a:solidFill>
                            </a:rPr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526117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7DB1F53-03D2-4A79-83A6-FBA7EB201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Results method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03C632C-77B5-43FD-A018-3DC7CD0E53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Generate random task set</a:t>
            </a:r>
          </a:p>
          <a:p>
            <a:pPr lvl="1"/>
            <a:r>
              <a:rPr lang="en-GB" dirty="0"/>
              <a:t>Minimum and maximum number of cores fixed</a:t>
            </a:r>
          </a:p>
          <a:p>
            <a:pPr lvl="1"/>
            <a:r>
              <a:rPr lang="en-GB" dirty="0"/>
              <a:t>Total task cost is divided by number of cores</a:t>
            </a:r>
          </a:p>
          <a:p>
            <a:pPr lvl="1"/>
            <a:r>
              <a:rPr lang="en-GB" dirty="0"/>
              <a:t>10 segments per task</a:t>
            </a:r>
          </a:p>
          <a:p>
            <a:r>
              <a:rPr lang="en-GB" dirty="0"/>
              <a:t>Make sure that the task set can be executed non-pre-emptively with JLFP and no jitter or execution time variation</a:t>
            </a:r>
          </a:p>
          <a:p>
            <a:r>
              <a:rPr lang="en-GB" dirty="0"/>
              <a:t>Test task set with SAG</a:t>
            </a:r>
          </a:p>
          <a:p>
            <a:r>
              <a:rPr lang="en-GB" dirty="0"/>
              <a:t>Generate 100 task sets per data point for:</a:t>
            </a:r>
          </a:p>
          <a:p>
            <a:pPr lvl="1"/>
            <a:r>
              <a:rPr lang="en-GB" dirty="0"/>
              <a:t>Utilization 10% to 90%</a:t>
            </a:r>
          </a:p>
          <a:p>
            <a:pPr lvl="1"/>
            <a:r>
              <a:rPr lang="en-GB" dirty="0"/>
              <a:t>Moldability from 0 to 7</a:t>
            </a:r>
          </a:p>
          <a:p>
            <a:pPr lvl="1"/>
            <a:r>
              <a:rPr lang="en-GB" dirty="0"/>
              <a:t>Total cores = 8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538D4AA-A13D-4EEA-AAD5-55A064B9E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34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405976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39D76-4023-4C95-98B7-E2D77ED91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these results?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F641A2-2B15-44A5-AF4A-E764845AFE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There is pessimism in the SAG definition for:</a:t>
            </a:r>
          </a:p>
          <a:p>
            <a:pPr lvl="1"/>
            <a:r>
              <a:rPr lang="en-GB" dirty="0"/>
              <a:t>Precedence constraints</a:t>
            </a:r>
          </a:p>
          <a:p>
            <a:pPr lvl="1"/>
            <a:r>
              <a:rPr lang="en-GB" dirty="0"/>
              <a:t>Gang scheduling</a:t>
            </a:r>
          </a:p>
          <a:p>
            <a:r>
              <a:rPr lang="en-GB" dirty="0"/>
              <a:t>We can solve 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C36DFC-1AC2-4446-B344-C1AEAFEBF7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35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88908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31203-3184-4727-A710-7B6616D9E0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Difficulties related to SAG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E3763F-2D79-4342-88AF-4CDE15DDC2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noProof="0" dirty="0"/>
              <a:t>We have to consider all scenarios. </a:t>
            </a:r>
          </a:p>
          <a:p>
            <a:r>
              <a:rPr lang="en-GB" noProof="0" dirty="0"/>
              <a:t>The scheduler has to decide:</a:t>
            </a:r>
          </a:p>
          <a:p>
            <a:pPr lvl="1"/>
            <a:r>
              <a:rPr lang="en-GB" noProof="0" dirty="0"/>
              <a:t>When to release a job</a:t>
            </a:r>
          </a:p>
          <a:p>
            <a:pPr lvl="1"/>
            <a:r>
              <a:rPr lang="en-GB" noProof="0" dirty="0"/>
              <a:t>How many cores to assign to this job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204C30-A3E3-4EB4-B4F2-6F34A7F68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36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15705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BF688-124D-4173-B602-86A9128DD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SAG for gang tasks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92E5FC-0FFF-4922-8AE0-D0640504B4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Adaptation of JLFP for gang tasks</a:t>
            </a:r>
          </a:p>
          <a:p>
            <a:r>
              <a:rPr lang="en-GB" dirty="0"/>
              <a:t>Changes required in SAG to model gang tasks</a:t>
            </a:r>
          </a:p>
          <a:p>
            <a:r>
              <a:rPr lang="en-GB" dirty="0"/>
              <a:t>Testing method</a:t>
            </a:r>
          </a:p>
          <a:p>
            <a:pPr lvl="1"/>
            <a:r>
              <a:rPr lang="en-GB" dirty="0"/>
              <a:t>Generate tasks</a:t>
            </a:r>
          </a:p>
          <a:p>
            <a:pPr lvl="1"/>
            <a:r>
              <a:rPr lang="en-GB" dirty="0"/>
              <a:t>Execute them without any variation and expect the same results as the simulator</a:t>
            </a:r>
          </a:p>
          <a:p>
            <a:r>
              <a:rPr lang="en-GB" dirty="0"/>
              <a:t>Issues identified</a:t>
            </a:r>
          </a:p>
          <a:p>
            <a:pPr lvl="1"/>
            <a:r>
              <a:rPr lang="en-GB" dirty="0"/>
              <a:t>The definition of certainly running jobs was not strict enough</a:t>
            </a:r>
          </a:p>
          <a:p>
            <a:pPr lvl="1"/>
            <a:r>
              <a:rPr lang="en-GB" dirty="0"/>
              <a:t>Precedence constraints is too pessimistic</a:t>
            </a:r>
          </a:p>
          <a:p>
            <a:pPr lvl="1"/>
            <a:r>
              <a:rPr lang="en-GB" dirty="0"/>
              <a:t>The first implementation of gang scheduling was too pessimistic. It is now fixed</a:t>
            </a:r>
          </a:p>
          <a:p>
            <a:pPr lvl="1"/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E4A5AC-391C-4768-9B8D-182B1D6351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37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558341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8D1DD-3E18-4847-B8B6-45C2C35A1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Why gang?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3904BE-21BF-4929-BEB5-619CEFD1E2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noProof="0" dirty="0"/>
              <a:t>Efficient synchronization</a:t>
            </a:r>
          </a:p>
          <a:p>
            <a:r>
              <a:rPr lang="en-GB" noProof="0" dirty="0"/>
              <a:t>Avoids overhead when loading initial data</a:t>
            </a:r>
          </a:p>
          <a:p>
            <a:r>
              <a:rPr lang="en-GB" noProof="0" dirty="0"/>
              <a:t>Shows its full potential when executed non-preemptively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02B572-D3F7-4790-AF68-0FE735AFE0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4</a:t>
            </a:fld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2BDDAD-8552-486C-A3EE-656FEC5FFE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4247" y="3267705"/>
            <a:ext cx="4168728" cy="246087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C67AFEA-A83D-4F91-9D84-CA0AD96E48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85814" y="3267259"/>
            <a:ext cx="4170242" cy="246176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6D9B5F2-3716-4FB8-9086-F548511AB9F4}"/>
              </a:ext>
            </a:extLst>
          </p:cNvPr>
          <p:cNvSpPr txBox="1"/>
          <p:nvPr/>
        </p:nvSpPr>
        <p:spPr>
          <a:xfrm>
            <a:off x="1622612" y="5800070"/>
            <a:ext cx="3307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/>
              <a:t>G</a:t>
            </a:r>
            <a:r>
              <a:rPr lang="en-GB" dirty="0"/>
              <a:t>l</a:t>
            </a:r>
            <a:r>
              <a:rPr lang="en-150"/>
              <a:t>o</a:t>
            </a:r>
            <a:r>
              <a:rPr lang="en-GB" dirty="0"/>
              <a:t>b</a:t>
            </a:r>
            <a:r>
              <a:rPr lang="en-150"/>
              <a:t>a</a:t>
            </a:r>
            <a:r>
              <a:rPr lang="en-GB" dirty="0"/>
              <a:t>l</a:t>
            </a:r>
            <a:r>
              <a:rPr lang="en-150"/>
              <a:t> </a:t>
            </a:r>
            <a:r>
              <a:rPr lang="en-GB" dirty="0"/>
              <a:t>s</a:t>
            </a:r>
            <a:r>
              <a:rPr lang="en-150"/>
              <a:t>c</a:t>
            </a:r>
            <a:r>
              <a:rPr lang="en-GB" dirty="0"/>
              <a:t>h</a:t>
            </a:r>
            <a:r>
              <a:rPr lang="en-150"/>
              <a:t>e</a:t>
            </a:r>
            <a:r>
              <a:rPr lang="en-GB" dirty="0"/>
              <a:t>d</a:t>
            </a:r>
            <a:r>
              <a:rPr lang="en-150"/>
              <a:t>u</a:t>
            </a:r>
            <a:r>
              <a:rPr lang="en-GB" dirty="0"/>
              <a:t>l</a:t>
            </a:r>
            <a:r>
              <a:rPr lang="en-150"/>
              <a:t>i</a:t>
            </a:r>
            <a:r>
              <a:rPr lang="en-GB" dirty="0"/>
              <a:t>n</a:t>
            </a:r>
            <a:r>
              <a:rPr lang="en-150"/>
              <a:t>g</a:t>
            </a:r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EE68DB-9904-4F07-811B-BB582E7DEAA7}"/>
              </a:ext>
            </a:extLst>
          </p:cNvPr>
          <p:cNvSpPr txBox="1"/>
          <p:nvPr/>
        </p:nvSpPr>
        <p:spPr>
          <a:xfrm>
            <a:off x="7395882" y="5800070"/>
            <a:ext cx="3307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/>
              <a:t>G</a:t>
            </a:r>
            <a:r>
              <a:rPr lang="en-GB" dirty="0"/>
              <a:t>a</a:t>
            </a:r>
            <a:r>
              <a:rPr lang="en-150"/>
              <a:t>n</a:t>
            </a:r>
            <a:r>
              <a:rPr lang="en-GB" dirty="0"/>
              <a:t>g</a:t>
            </a:r>
            <a:r>
              <a:rPr lang="en-150"/>
              <a:t> </a:t>
            </a:r>
            <a:r>
              <a:rPr lang="en-GB" dirty="0"/>
              <a:t>S</a:t>
            </a:r>
            <a:r>
              <a:rPr lang="en-150"/>
              <a:t>c</a:t>
            </a:r>
            <a:r>
              <a:rPr lang="en-GB" dirty="0"/>
              <a:t>h</a:t>
            </a:r>
            <a:r>
              <a:rPr lang="en-150"/>
              <a:t>e</a:t>
            </a:r>
            <a:r>
              <a:rPr lang="en-GB" dirty="0"/>
              <a:t>d</a:t>
            </a:r>
            <a:r>
              <a:rPr lang="en-150"/>
              <a:t>u</a:t>
            </a:r>
            <a:r>
              <a:rPr lang="en-GB" dirty="0"/>
              <a:t>l</a:t>
            </a:r>
            <a:r>
              <a:rPr lang="en-150"/>
              <a:t>i</a:t>
            </a:r>
            <a:r>
              <a:rPr lang="en-GB" dirty="0"/>
              <a:t>n</a:t>
            </a:r>
            <a:r>
              <a:rPr lang="en-150"/>
              <a:t>g</a:t>
            </a:r>
            <a:endParaRPr lang="en-GB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B932893-4BFE-4DAF-B9E8-2CEA00998AC4}"/>
              </a:ext>
            </a:extLst>
          </p:cNvPr>
          <p:cNvCxnSpPr>
            <a:cxnSpLocks/>
          </p:cNvCxnSpPr>
          <p:nvPr/>
        </p:nvCxnSpPr>
        <p:spPr>
          <a:xfrm>
            <a:off x="5450539" y="4536141"/>
            <a:ext cx="99703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6410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D1D12-FEB4-4C83-9F9D-DB0A41A97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Types of gang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56B570-CDA9-4735-B1B2-90D9C88391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noProof="0" dirty="0"/>
              <a:t>Rigid</a:t>
            </a:r>
            <a:r>
              <a:rPr lang="en-GB" noProof="0" dirty="0"/>
              <a:t>: number of cores set by programmer</a:t>
            </a:r>
          </a:p>
          <a:p>
            <a:r>
              <a:rPr lang="en-GB" b="1" noProof="0" dirty="0"/>
              <a:t>Moldable</a:t>
            </a:r>
            <a:r>
              <a:rPr lang="en-GB" noProof="0" dirty="0"/>
              <a:t>: number of cores assigned </a:t>
            </a:r>
            <a:r>
              <a:rPr lang="en-GB" dirty="0"/>
              <a:t>when job is dispatched</a:t>
            </a:r>
            <a:endParaRPr lang="en-GB" noProof="0" dirty="0"/>
          </a:p>
          <a:p>
            <a:r>
              <a:rPr lang="en-GB" b="1" noProof="0" dirty="0"/>
              <a:t>Malleable</a:t>
            </a:r>
            <a:r>
              <a:rPr lang="en-GB" noProof="0" dirty="0"/>
              <a:t>: number of cores can change during runtime</a:t>
            </a:r>
            <a:endParaRPr lang="en-GB" b="1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AC0DB3-D6CA-4A43-AC6F-7AAA3319B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5</a:t>
            </a:fld>
            <a:endParaRPr lang="en-GB" dirty="0"/>
          </a:p>
        </p:txBody>
      </p:sp>
      <p:pic>
        <p:nvPicPr>
          <p:cNvPr id="8" name="cores_3" descr="A screenshot of a cell phone&#10;&#10;Description automatically generated">
            <a:extLst>
              <a:ext uri="{FF2B5EF4-FFF2-40B4-BE49-F238E27FC236}">
                <a16:creationId xmlns:a16="http://schemas.microsoft.com/office/drawing/2014/main" id="{12A84F02-6928-4BB2-86B7-AE6980B7BD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915" y="3429000"/>
            <a:ext cx="6966170" cy="2573831"/>
          </a:xfrm>
          <a:prstGeom prst="rect">
            <a:avLst/>
          </a:prstGeom>
        </p:spPr>
      </p:pic>
      <p:pic>
        <p:nvPicPr>
          <p:cNvPr id="7" name="cores_2" descr="A screenshot of a cell phone&#10;&#10;Description automatically generated">
            <a:extLst>
              <a:ext uri="{FF2B5EF4-FFF2-40B4-BE49-F238E27FC236}">
                <a16:creationId xmlns:a16="http://schemas.microsoft.com/office/drawing/2014/main" id="{2C1E4F40-FF53-47A7-BB50-C800D4DA76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917" y="3429000"/>
            <a:ext cx="6966168" cy="2573831"/>
          </a:xfrm>
          <a:prstGeom prst="rect">
            <a:avLst/>
          </a:prstGeom>
        </p:spPr>
      </p:pic>
      <p:pic>
        <p:nvPicPr>
          <p:cNvPr id="12" name="cores_1" descr="A picture containing drawing&#10;&#10;Description automatically generated">
            <a:extLst>
              <a:ext uri="{FF2B5EF4-FFF2-40B4-BE49-F238E27FC236}">
                <a16:creationId xmlns:a16="http://schemas.microsoft.com/office/drawing/2014/main" id="{D50651CF-CCB9-48B6-AF63-BF817F5D00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915" y="3429000"/>
            <a:ext cx="6961686" cy="2572175"/>
          </a:xfrm>
          <a:prstGeom prst="rect">
            <a:avLst/>
          </a:prstGeom>
        </p:spPr>
      </p:pic>
      <p:pic>
        <p:nvPicPr>
          <p:cNvPr id="9" name="malleable">
            <a:extLst>
              <a:ext uri="{FF2B5EF4-FFF2-40B4-BE49-F238E27FC236}">
                <a16:creationId xmlns:a16="http://schemas.microsoft.com/office/drawing/2014/main" id="{1CB01846-EFE4-42A9-B902-28F61CA76A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12917" y="3429000"/>
            <a:ext cx="6966168" cy="2573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771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0" dur="1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AEABAB"/>
                                      </p:to>
                                    </p:animClr>
                                    <p:animClr clrSpc="rgb" dir="cw">
                                      <p:cBhvr>
                                        <p:cTn id="31" dur="1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AEABAB"/>
                                      </p:to>
                                    </p:animClr>
                                    <p:set>
                                      <p:cBhvr>
                                        <p:cTn id="32" dur="1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3" dur="1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5" dur="1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AEABAB"/>
                                      </p:to>
                                    </p:animClr>
                                    <p:animClr clrSpc="rgb" dir="cw">
                                      <p:cBhvr>
                                        <p:cTn id="36" dur="1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AEABAB"/>
                                      </p:to>
                                    </p:animClr>
                                    <p:set>
                                      <p:cBhvr>
                                        <p:cTn id="37" dur="1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8" dur="1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2AD00-8EE4-4735-BEDE-BEB1F93D6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Previous work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40137C-F653-40C2-B18A-E7333D555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6</a:t>
            </a:fld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4BDFA7-9760-4F17-BA63-549C8364FEE0}"/>
              </a:ext>
            </a:extLst>
          </p:cNvPr>
          <p:cNvSpPr txBox="1"/>
          <p:nvPr/>
        </p:nvSpPr>
        <p:spPr>
          <a:xfrm>
            <a:off x="1965435" y="6230227"/>
            <a:ext cx="18603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150" sz="1600" baseline="30000" dirty="0">
                <a:solidFill>
                  <a:srgbClr val="FFFFFF"/>
                </a:solidFill>
                <a:latin typeface="+mj-lt"/>
                <a:ea typeface="Noto Sans CJK SC" pitchFamily="2"/>
                <a:cs typeface="Arial" panose="020B0604020202020204" pitchFamily="34" charset="0"/>
              </a:rPr>
              <a:t>[1]</a:t>
            </a:r>
            <a:r>
              <a:rPr lang="en-GB" sz="1600" dirty="0">
                <a:solidFill>
                  <a:srgbClr val="FFFFFF"/>
                </a:solidFill>
                <a:latin typeface="+mj-lt"/>
                <a:ea typeface="Noto Sans CJK SC" pitchFamily="2"/>
                <a:cs typeface="Arial" panose="020B0604020202020204" pitchFamily="34" charset="0"/>
              </a:rPr>
              <a:t>Ousterhout, 1982</a:t>
            </a:r>
            <a:endParaRPr lang="en-GB" sz="1600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77CB406-3919-47F1-9CDC-EA2140840398}"/>
              </a:ext>
            </a:extLst>
          </p:cNvPr>
          <p:cNvSpPr/>
          <p:nvPr/>
        </p:nvSpPr>
        <p:spPr>
          <a:xfrm>
            <a:off x="4194495" y="6495633"/>
            <a:ext cx="22339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150" sz="1600" baseline="300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[</a:t>
            </a:r>
            <a:r>
              <a:rPr lang="en-GB" sz="1600" baseline="300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4</a:t>
            </a:r>
            <a:r>
              <a:rPr lang="en-150" sz="1600" baseline="300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]</a:t>
            </a:r>
            <a:r>
              <a:rPr lang="en-GB" sz="16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Goossens et al., 2010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0DA36A-725C-4698-8AB5-96B138DAB20A}"/>
              </a:ext>
            </a:extLst>
          </p:cNvPr>
          <p:cNvSpPr txBox="1"/>
          <p:nvPr/>
        </p:nvSpPr>
        <p:spPr>
          <a:xfrm>
            <a:off x="1965435" y="6492874"/>
            <a:ext cx="22339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600" baseline="30000">
                <a:solidFill>
                  <a:srgbClr val="FFFFFF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GB" dirty="0"/>
              <a:t>[2]</a:t>
            </a:r>
            <a:r>
              <a:rPr lang="en-GB" baseline="0" dirty="0"/>
              <a:t>Goossens et al., 2016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BD7AEE6-C2FA-4ABD-9DE7-114CBD552E90}"/>
              </a:ext>
            </a:extLst>
          </p:cNvPr>
          <p:cNvSpPr/>
          <p:nvPr/>
        </p:nvSpPr>
        <p:spPr>
          <a:xfrm>
            <a:off x="4199372" y="6231006"/>
            <a:ext cx="20381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aseline="300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[3]</a:t>
            </a:r>
            <a:r>
              <a:rPr lang="en-GB" sz="16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Berten et al., 2011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F952FAB-C182-4EE4-9293-695C1BDAB1CE}"/>
              </a:ext>
            </a:extLst>
          </p:cNvPr>
          <p:cNvSpPr/>
          <p:nvPr/>
        </p:nvSpPr>
        <p:spPr>
          <a:xfrm>
            <a:off x="6431647" y="6514951"/>
            <a:ext cx="19895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aseline="300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[6]</a:t>
            </a:r>
            <a:r>
              <a:rPr lang="en-GB" sz="16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Wasly et al., 2017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FFF24B-35D8-48F6-818C-9193A34561FB}"/>
              </a:ext>
            </a:extLst>
          </p:cNvPr>
          <p:cNvSpPr txBox="1"/>
          <p:nvPr/>
        </p:nvSpPr>
        <p:spPr>
          <a:xfrm>
            <a:off x="4049182" y="1607284"/>
            <a:ext cx="4093636" cy="595834"/>
          </a:xfrm>
          <a:prstGeom prst="roundRect">
            <a:avLst>
              <a:gd name="adj" fmla="val 29456"/>
            </a:avLst>
          </a:prstGeom>
          <a:solidFill>
            <a:srgbClr val="42BBD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GB" sz="2400" dirty="0"/>
              <a:t>Introduced in HPC</a:t>
            </a:r>
            <a:r>
              <a:rPr lang="en-GB" sz="2400" baseline="30000" dirty="0"/>
              <a:t>[1]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0F9B6196-EB25-4684-96AE-5C8E99B2A5B7}"/>
              </a:ext>
            </a:extLst>
          </p:cNvPr>
          <p:cNvSpPr/>
          <p:nvPr/>
        </p:nvSpPr>
        <p:spPr>
          <a:xfrm>
            <a:off x="577057" y="2906456"/>
            <a:ext cx="3449273" cy="2763214"/>
          </a:xfrm>
          <a:prstGeom prst="roundRect">
            <a:avLst/>
          </a:prstGeom>
          <a:solidFill>
            <a:srgbClr val="42BBD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DE7E9F-F284-4C25-909D-50A9F23070B4}"/>
              </a:ext>
            </a:extLst>
          </p:cNvPr>
          <p:cNvSpPr txBox="1"/>
          <p:nvPr/>
        </p:nvSpPr>
        <p:spPr>
          <a:xfrm>
            <a:off x="792565" y="3172505"/>
            <a:ext cx="2905161" cy="54266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chemeClr val="bg1"/>
                </a:solidFill>
              </a:rPr>
              <a:t>Preemptive solutions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B5255BC-61DB-4069-B01E-04EEA83DBF44}"/>
              </a:ext>
            </a:extLst>
          </p:cNvPr>
          <p:cNvSpPr txBox="1"/>
          <p:nvPr/>
        </p:nvSpPr>
        <p:spPr>
          <a:xfrm>
            <a:off x="792565" y="3753602"/>
            <a:ext cx="3018255" cy="759731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Optimal rigid scheduler</a:t>
            </a:r>
          </a:p>
          <a:p>
            <a:r>
              <a:rPr lang="en-GB" dirty="0">
                <a:solidFill>
                  <a:schemeClr val="bg1"/>
                </a:solidFill>
              </a:rPr>
              <a:t>(DP-Fair)</a:t>
            </a:r>
            <a:r>
              <a:rPr lang="en-GB" baseline="30000" dirty="0">
                <a:solidFill>
                  <a:schemeClr val="bg1"/>
                </a:solidFill>
              </a:rPr>
              <a:t>[2]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99AA296-7D9E-4BE9-9401-B4AEEA4B24B1}"/>
              </a:ext>
            </a:extLst>
          </p:cNvPr>
          <p:cNvSpPr txBox="1"/>
          <p:nvPr/>
        </p:nvSpPr>
        <p:spPr>
          <a:xfrm>
            <a:off x="792566" y="4440303"/>
            <a:ext cx="3188226" cy="434133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Moldable scheduler</a:t>
            </a:r>
            <a:r>
              <a:rPr lang="en-GB" baseline="30000" dirty="0">
                <a:solidFill>
                  <a:schemeClr val="bg1"/>
                </a:solidFill>
              </a:rPr>
              <a:t>[3]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2847700-7233-43F9-ACEC-173A08A0C5A9}"/>
              </a:ext>
            </a:extLst>
          </p:cNvPr>
          <p:cNvSpPr txBox="1"/>
          <p:nvPr/>
        </p:nvSpPr>
        <p:spPr>
          <a:xfrm>
            <a:off x="792566" y="4880837"/>
            <a:ext cx="3188226" cy="434133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Scheduling tests for JLFP</a:t>
            </a:r>
            <a:r>
              <a:rPr lang="en-GB" baseline="30000" dirty="0">
                <a:solidFill>
                  <a:schemeClr val="bg1"/>
                </a:solidFill>
              </a:rPr>
              <a:t>[4]</a:t>
            </a:r>
            <a:r>
              <a:rPr lang="en-GB" dirty="0">
                <a:solidFill>
                  <a:schemeClr val="bg1"/>
                </a:solidFill>
              </a:rPr>
              <a:t> and EDF</a:t>
            </a:r>
            <a:r>
              <a:rPr lang="en-GB" baseline="30000" dirty="0">
                <a:solidFill>
                  <a:schemeClr val="bg1"/>
                </a:solidFill>
              </a:rPr>
              <a:t>[5]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8311C87-8C18-447C-A71D-EDE743B52E17}"/>
              </a:ext>
            </a:extLst>
          </p:cNvPr>
          <p:cNvSpPr/>
          <p:nvPr/>
        </p:nvSpPr>
        <p:spPr>
          <a:xfrm>
            <a:off x="6426881" y="6230227"/>
            <a:ext cx="20381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aseline="300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[5]</a:t>
            </a:r>
            <a:r>
              <a:rPr lang="en-GB" sz="16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Kato et al., 2009</a:t>
            </a:r>
          </a:p>
        </p:txBody>
      </p:sp>
      <p:grpSp>
        <p:nvGrpSpPr>
          <p:cNvPr id="42" name="Bundled">
            <a:extLst>
              <a:ext uri="{FF2B5EF4-FFF2-40B4-BE49-F238E27FC236}">
                <a16:creationId xmlns:a16="http://schemas.microsoft.com/office/drawing/2014/main" id="{43CD8C2C-82BB-4AB1-85F3-631BE56A3F4F}"/>
              </a:ext>
            </a:extLst>
          </p:cNvPr>
          <p:cNvGrpSpPr/>
          <p:nvPr/>
        </p:nvGrpSpPr>
        <p:grpSpPr>
          <a:xfrm>
            <a:off x="8421220" y="2906456"/>
            <a:ext cx="3449273" cy="2763214"/>
            <a:chOff x="3485720" y="1873068"/>
            <a:chExt cx="4093636" cy="2600848"/>
          </a:xfrm>
        </p:grpSpPr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CD026B01-8D4A-43DD-BAE2-C641AB146EC0}"/>
                </a:ext>
              </a:extLst>
            </p:cNvPr>
            <p:cNvSpPr/>
            <p:nvPr/>
          </p:nvSpPr>
          <p:spPr>
            <a:xfrm>
              <a:off x="3485720" y="1873068"/>
              <a:ext cx="4093636" cy="2600848"/>
            </a:xfrm>
            <a:prstGeom prst="roundRect">
              <a:avLst/>
            </a:prstGeom>
            <a:solidFill>
              <a:srgbClr val="42BBD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3A28737-8C8E-4017-8091-B3D285FDBFD4}"/>
                </a:ext>
              </a:extLst>
            </p:cNvPr>
            <p:cNvSpPr txBox="1"/>
            <p:nvPr/>
          </p:nvSpPr>
          <p:spPr>
            <a:xfrm>
              <a:off x="3607266" y="2123484"/>
              <a:ext cx="3716321" cy="510778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GB" sz="2400" dirty="0">
                  <a:solidFill>
                    <a:schemeClr val="bg1"/>
                  </a:solidFill>
                </a:rPr>
                <a:t>Bundled scheduling</a:t>
              </a:r>
              <a:r>
                <a:rPr lang="en-GB" sz="2400" baseline="30000" dirty="0">
                  <a:solidFill>
                    <a:schemeClr val="bg1"/>
                  </a:solidFill>
                </a:rPr>
                <a:t>[6]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D7255747-4DBC-4E95-BB2A-CB00701F26C3}"/>
                </a:ext>
              </a:extLst>
            </p:cNvPr>
            <p:cNvSpPr txBox="1"/>
            <p:nvPr/>
          </p:nvSpPr>
          <p:spPr>
            <a:xfrm>
              <a:off x="3741487" y="2670436"/>
              <a:ext cx="3582099" cy="715089"/>
            </a:xfrm>
            <a:prstGeom prst="round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chemeClr val="bg1"/>
                  </a:solidFill>
                </a:rPr>
                <a:t>Gang tasks with precedence constraints</a:t>
              </a:r>
              <a:endParaRPr lang="en-GB" baseline="30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5979A873-BF66-4863-8E01-0443CB16C390}"/>
              </a:ext>
            </a:extLst>
          </p:cNvPr>
          <p:cNvGrpSpPr/>
          <p:nvPr/>
        </p:nvGrpSpPr>
        <p:grpSpPr>
          <a:xfrm>
            <a:off x="4499139" y="2906456"/>
            <a:ext cx="3449273" cy="2763214"/>
            <a:chOff x="3485720" y="1873068"/>
            <a:chExt cx="4093636" cy="2600848"/>
          </a:xfrm>
        </p:grpSpPr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BA7B0CF5-8F32-45E4-9342-F9ECFBB328BB}"/>
                </a:ext>
              </a:extLst>
            </p:cNvPr>
            <p:cNvSpPr/>
            <p:nvPr/>
          </p:nvSpPr>
          <p:spPr>
            <a:xfrm>
              <a:off x="3485720" y="1873068"/>
              <a:ext cx="4093636" cy="2600848"/>
            </a:xfrm>
            <a:prstGeom prst="roundRect">
              <a:avLst/>
            </a:prstGeom>
            <a:solidFill>
              <a:srgbClr val="42BBD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9CA21CC6-CC8C-4DA2-8901-924862846539}"/>
                </a:ext>
              </a:extLst>
            </p:cNvPr>
            <p:cNvSpPr txBox="1"/>
            <p:nvPr/>
          </p:nvSpPr>
          <p:spPr>
            <a:xfrm>
              <a:off x="3741487" y="2123484"/>
              <a:ext cx="3447878" cy="510778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GB" sz="2400" dirty="0">
                  <a:solidFill>
                    <a:schemeClr val="bg1"/>
                  </a:solidFill>
                </a:rPr>
                <a:t>Non-preemptive</a:t>
              </a:r>
            </a:p>
          </p:txBody>
        </p:sp>
      </p:grpSp>
      <p:pic>
        <p:nvPicPr>
          <p:cNvPr id="28" name="Picture 27" descr="A picture containing looking, sitting, black, table&#10;&#10;Description automatically generated">
            <a:extLst>
              <a:ext uri="{FF2B5EF4-FFF2-40B4-BE49-F238E27FC236}">
                <a16:creationId xmlns:a16="http://schemas.microsoft.com/office/drawing/2014/main" id="{54E9BDD8-62BE-4EBA-9FB5-A120423AB6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0098" y="3943430"/>
            <a:ext cx="3278276" cy="1316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494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 animBg="1"/>
      <p:bldP spid="16" grpId="0" animBg="1"/>
      <p:bldP spid="11" grpId="0"/>
      <p:bldP spid="13" grpId="0"/>
      <p:bldP spid="14" grpId="0"/>
      <p:bldP spid="15" grpId="0"/>
      <p:bldP spid="2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E24D4B-C6E4-46E8-800B-B31B15B9C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Bundled scheduling  vs Limited-Preemptive</a:t>
            </a:r>
            <a:endParaRPr lang="en-GB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B3402A-A4A9-4664-BAE6-9AF34DA43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7</a:t>
            </a:fld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0A419C-D1B9-49FD-B4F6-0F3B213147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9269" y="1597572"/>
            <a:ext cx="11193461" cy="416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3196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C1511-9365-4A7D-80BF-399D510B9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Bundled scheduling  vs Limited-Preemptive</a:t>
            </a:r>
            <a:endParaRPr lang="en-GB" noProof="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B64231-F9F9-4019-AF12-1BDB268D53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noProof="0" dirty="0"/>
              <a:t>Rigid gang reserves the whole block</a:t>
            </a:r>
          </a:p>
          <a:p>
            <a:r>
              <a:rPr lang="en-GB" noProof="0" dirty="0"/>
              <a:t>Bundled creates </a:t>
            </a:r>
            <a:r>
              <a:rPr lang="en-GB" noProof="0" dirty="0">
                <a:solidFill>
                  <a:srgbClr val="C00000"/>
                </a:solidFill>
              </a:rPr>
              <a:t>rigid blocks </a:t>
            </a:r>
            <a:r>
              <a:rPr lang="en-GB" noProof="0" dirty="0"/>
              <a:t>with dependencies</a:t>
            </a:r>
          </a:p>
          <a:p>
            <a:r>
              <a:rPr lang="en-GB" noProof="0" dirty="0"/>
              <a:t>Limited-Preemptive creates </a:t>
            </a:r>
            <a:r>
              <a:rPr lang="en-GB" noProof="0" dirty="0">
                <a:solidFill>
                  <a:srgbClr val="C00000"/>
                </a:solidFill>
              </a:rPr>
              <a:t>moldable blocks </a:t>
            </a:r>
            <a:r>
              <a:rPr lang="en-GB" noProof="0" dirty="0"/>
              <a:t>with dependencies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552D5A4-DDCF-4A61-922F-712272E1E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8</a:t>
            </a:fld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EDF3EB-DBDB-4A69-B86A-776206493D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3614" y="3258538"/>
            <a:ext cx="7028234" cy="25439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018F33F-3409-43F1-855B-E3F83ED81A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3263776"/>
            <a:ext cx="7039062" cy="253348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169E881-857F-4867-8011-F4A9B6CF89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3263776"/>
            <a:ext cx="7039062" cy="253348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7D20F7C-FC84-411B-AAED-2E85828F02C1}"/>
              </a:ext>
            </a:extLst>
          </p:cNvPr>
          <p:cNvSpPr txBox="1"/>
          <p:nvPr/>
        </p:nvSpPr>
        <p:spPr>
          <a:xfrm>
            <a:off x="2670821" y="5802500"/>
            <a:ext cx="3373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/>
              <a:t>R</a:t>
            </a:r>
            <a:r>
              <a:rPr lang="en-GB" dirty="0"/>
              <a:t>i</a:t>
            </a:r>
            <a:r>
              <a:rPr lang="en-150"/>
              <a:t>g</a:t>
            </a:r>
            <a:r>
              <a:rPr lang="en-GB" dirty="0"/>
              <a:t>i</a:t>
            </a:r>
            <a:r>
              <a:rPr lang="en-150"/>
              <a:t>d </a:t>
            </a:r>
            <a:r>
              <a:rPr lang="en-GB" dirty="0"/>
              <a:t>g</a:t>
            </a:r>
            <a:r>
              <a:rPr lang="en-150"/>
              <a:t>a</a:t>
            </a:r>
            <a:r>
              <a:rPr lang="en-GB" dirty="0"/>
              <a:t>n</a:t>
            </a:r>
            <a:r>
              <a:rPr lang="en-150"/>
              <a:t>g scheduling</a:t>
            </a:r>
            <a:endParaRPr lang="en-GB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D103E46-F4C6-4DF4-AE16-7C4911136C91}"/>
              </a:ext>
            </a:extLst>
          </p:cNvPr>
          <p:cNvSpPr txBox="1"/>
          <p:nvPr/>
        </p:nvSpPr>
        <p:spPr>
          <a:xfrm>
            <a:off x="2670821" y="5801225"/>
            <a:ext cx="3373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B</a:t>
            </a:r>
            <a:r>
              <a:rPr lang="en-150"/>
              <a:t>u</a:t>
            </a:r>
            <a:r>
              <a:rPr lang="en-GB" dirty="0"/>
              <a:t>n</a:t>
            </a:r>
            <a:r>
              <a:rPr lang="en-150"/>
              <a:t>d</a:t>
            </a:r>
            <a:r>
              <a:rPr lang="en-GB" dirty="0"/>
              <a:t>l</a:t>
            </a:r>
            <a:r>
              <a:rPr lang="en-150"/>
              <a:t>e</a:t>
            </a:r>
            <a:r>
              <a:rPr lang="en-GB" dirty="0"/>
              <a:t>d</a:t>
            </a:r>
            <a:r>
              <a:rPr lang="en-150"/>
              <a:t> </a:t>
            </a:r>
            <a:r>
              <a:rPr lang="en-GB" dirty="0"/>
              <a:t>m</a:t>
            </a:r>
            <a:r>
              <a:rPr lang="en-150"/>
              <a:t>o</a:t>
            </a:r>
            <a:r>
              <a:rPr lang="en-GB" dirty="0"/>
              <a:t>d</a:t>
            </a:r>
            <a:r>
              <a:rPr lang="en-150"/>
              <a:t>e</a:t>
            </a:r>
            <a:r>
              <a:rPr lang="en-GB" dirty="0"/>
              <a:t>l</a:t>
            </a:r>
            <a:r>
              <a:rPr lang="en-150"/>
              <a:t> </a:t>
            </a:r>
            <a:r>
              <a:rPr lang="en-GB" dirty="0"/>
              <a:t>s</a:t>
            </a:r>
            <a:r>
              <a:rPr lang="en-150"/>
              <a:t>c</a:t>
            </a:r>
            <a:r>
              <a:rPr lang="en-GB" dirty="0"/>
              <a:t>h</a:t>
            </a:r>
            <a:r>
              <a:rPr lang="en-150"/>
              <a:t>e</a:t>
            </a:r>
            <a:r>
              <a:rPr lang="en-GB" dirty="0"/>
              <a:t>d</a:t>
            </a:r>
            <a:r>
              <a:rPr lang="en-150"/>
              <a:t>u</a:t>
            </a:r>
            <a:r>
              <a:rPr lang="en-GB" dirty="0"/>
              <a:t>l</a:t>
            </a:r>
            <a:r>
              <a:rPr lang="en-150"/>
              <a:t>i</a:t>
            </a:r>
            <a:r>
              <a:rPr lang="en-GB" dirty="0"/>
              <a:t>n</a:t>
            </a:r>
            <a:r>
              <a:rPr lang="en-150"/>
              <a:t>g</a:t>
            </a:r>
            <a:endParaRPr lang="en-GB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0D81545-FCAD-40C3-B4A0-EEF1D4D4FC55}"/>
              </a:ext>
            </a:extLst>
          </p:cNvPr>
          <p:cNvSpPr txBox="1"/>
          <p:nvPr/>
        </p:nvSpPr>
        <p:spPr>
          <a:xfrm>
            <a:off x="2670821" y="5801225"/>
            <a:ext cx="3373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L</a:t>
            </a:r>
            <a:r>
              <a:rPr lang="en-150"/>
              <a:t>i</a:t>
            </a:r>
            <a:r>
              <a:rPr lang="en-GB" dirty="0"/>
              <a:t>m</a:t>
            </a:r>
            <a:r>
              <a:rPr lang="en-150"/>
              <a:t>i</a:t>
            </a:r>
            <a:r>
              <a:rPr lang="en-GB" dirty="0"/>
              <a:t>t</a:t>
            </a:r>
            <a:r>
              <a:rPr lang="en-150"/>
              <a:t>e</a:t>
            </a:r>
            <a:r>
              <a:rPr lang="en-GB" dirty="0"/>
              <a:t>d</a:t>
            </a:r>
            <a:r>
              <a:rPr lang="en-150"/>
              <a:t>-Preemptive scheduling</a:t>
            </a:r>
            <a:endParaRPr lang="en-GB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947C1C0-73B2-4CA3-A7F7-7D9234E9F28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04913" y="3786164"/>
            <a:ext cx="3998660" cy="1488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069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11" grpId="0"/>
      <p:bldP spid="12" grpId="0"/>
      <p:bldP spid="12" grpId="1"/>
      <p:bldP spid="1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5D59A8-BEC8-45A9-8006-AA2FD692E2E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noProof="0" dirty="0"/>
              <a:t>Our work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0A6F23-A0F0-42D4-8D10-191E659FA40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241051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Delft color wheel">
      <a:dk1>
        <a:sysClr val="windowText" lastClr="000000"/>
      </a:dk1>
      <a:lt1>
        <a:srgbClr val="FFFFFF"/>
      </a:lt1>
      <a:dk2>
        <a:srgbClr val="44546A"/>
      </a:dk2>
      <a:lt2>
        <a:srgbClr val="F2F2F2"/>
      </a:lt2>
      <a:accent1>
        <a:srgbClr val="42BDDD"/>
      </a:accent1>
      <a:accent2>
        <a:srgbClr val="D69C0B"/>
      </a:accent2>
      <a:accent3>
        <a:srgbClr val="D6320B"/>
      </a:accent3>
      <a:accent4>
        <a:srgbClr val="1A4A57"/>
      </a:accent4>
      <a:accent5>
        <a:srgbClr val="8A660E"/>
      </a:accent5>
      <a:accent6>
        <a:srgbClr val="8A260E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UDelft_horizontal_template.potx" id="{EFC5E46F-4315-4591-A770-616E58271BB4}" vid="{C5DBB3DB-8ECA-4AEF-8836-4E1FDE5E37A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UDelft_horizontal_template.potx" id="{EFC5E46F-4315-4591-A770-616E58271BB4}" vid="{C5DBB3DB-8ECA-4AEF-8836-4E1FDE5E37A4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749</TotalTime>
  <Words>2283</Words>
  <Application>Microsoft Office PowerPoint</Application>
  <PresentationFormat>Widescreen</PresentationFormat>
  <Paragraphs>733</Paragraphs>
  <Slides>37</Slides>
  <Notes>23</Notes>
  <HiddenSlides>7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37</vt:i4>
      </vt:variant>
    </vt:vector>
  </HeadingPairs>
  <TitlesOfParts>
    <vt:vector size="43" baseType="lpstr">
      <vt:lpstr>Arial</vt:lpstr>
      <vt:lpstr>Calibri</vt:lpstr>
      <vt:lpstr>Calibri Light</vt:lpstr>
      <vt:lpstr>Cambria Math</vt:lpstr>
      <vt:lpstr>Office Theme</vt:lpstr>
      <vt:lpstr>Office Theme</vt:lpstr>
      <vt:lpstr>Scheduling Analysis of Limited-Preemptive Moldable Gang Tasks</vt:lpstr>
      <vt:lpstr>What is gang?</vt:lpstr>
      <vt:lpstr>Why gang?</vt:lpstr>
      <vt:lpstr>Why gang?</vt:lpstr>
      <vt:lpstr>Types of gang</vt:lpstr>
      <vt:lpstr>Previous work</vt:lpstr>
      <vt:lpstr>Bundled scheduling  vs Limited-Preemptive</vt:lpstr>
      <vt:lpstr>Bundled scheduling  vs Limited-Preemptive</vt:lpstr>
      <vt:lpstr>Our work</vt:lpstr>
      <vt:lpstr>Project goals</vt:lpstr>
      <vt:lpstr>Scheduling analysis state of the art </vt:lpstr>
      <vt:lpstr>Schedule abstraction graph</vt:lpstr>
      <vt:lpstr>SAG for gang tasks</vt:lpstr>
      <vt:lpstr>How does JLFP work with gang?</vt:lpstr>
      <vt:lpstr>How does JLFP work with gang?</vt:lpstr>
      <vt:lpstr>How does JLFP work with gang?</vt:lpstr>
      <vt:lpstr>SAG analysis changes for gang</vt:lpstr>
      <vt:lpstr>SAG evaluation</vt:lpstr>
      <vt:lpstr>Primary results</vt:lpstr>
      <vt:lpstr>Issues identified</vt:lpstr>
      <vt:lpstr>Pessimism in precedence constraints</vt:lpstr>
      <vt:lpstr>Pessimism in precedence constraints</vt:lpstr>
      <vt:lpstr>Pessimism in cores released</vt:lpstr>
      <vt:lpstr>Pessimism in cores released</vt:lpstr>
      <vt:lpstr>Pessimism in cores released</vt:lpstr>
      <vt:lpstr>New scheduler</vt:lpstr>
      <vt:lpstr>New Scheduler</vt:lpstr>
      <vt:lpstr>Testing new scheduler </vt:lpstr>
      <vt:lpstr>Results JLFP vs new scheduler</vt:lpstr>
      <vt:lpstr>Conclusions</vt:lpstr>
      <vt:lpstr>Colours</vt:lpstr>
      <vt:lpstr>Scheduling Analysis </vt:lpstr>
      <vt:lpstr>How does SAG work?</vt:lpstr>
      <vt:lpstr>Results method</vt:lpstr>
      <vt:lpstr>Why these results?</vt:lpstr>
      <vt:lpstr>Difficulties related to SAG</vt:lpstr>
      <vt:lpstr>SAG for gang tasks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Scheduling Analysis of Limited-Preemptive Moldable Gang Tasks</dc:title>
  <dc:creator>Joan Marcè Igual</dc:creator>
  <cp:lastModifiedBy>Joan Marcè Igual</cp:lastModifiedBy>
  <cp:revision>113</cp:revision>
  <dcterms:created xsi:type="dcterms:W3CDTF">2020-05-19T11:12:13Z</dcterms:created>
  <dcterms:modified xsi:type="dcterms:W3CDTF">2020-05-21T11:32:32Z</dcterms:modified>
</cp:coreProperties>
</file>